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76" r:id="rId11"/>
    <p:sldId id="278" r:id="rId12"/>
    <p:sldId id="264" r:id="rId13"/>
    <p:sldId id="265" r:id="rId14"/>
    <p:sldId id="281" r:id="rId15"/>
    <p:sldId id="267" r:id="rId16"/>
    <p:sldId id="268" r:id="rId17"/>
    <p:sldId id="269" r:id="rId18"/>
    <p:sldId id="270" r:id="rId19"/>
    <p:sldId id="277" r:id="rId20"/>
    <p:sldId id="271" r:id="rId21"/>
    <p:sldId id="279" r:id="rId22"/>
    <p:sldId id="280" r:id="rId23"/>
    <p:sldId id="272" r:id="rId24"/>
    <p:sldId id="273" r:id="rId25"/>
    <p:sldId id="274"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74"/>
    <p:restoredTop sz="96327"/>
  </p:normalViewPr>
  <p:slideViewPr>
    <p:cSldViewPr snapToGrid="0">
      <p:cViewPr>
        <p:scale>
          <a:sx n="91" d="100"/>
          <a:sy n="91" d="100"/>
        </p:scale>
        <p:origin x="272"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3:39:49.267"/>
    </inkml:context>
    <inkml:brush xml:id="br0">
      <inkml:brushProperty name="width" value="0.35" units="cm"/>
      <inkml:brushProperty name="height" value="0.35" units="cm"/>
      <inkml:brushProperty name="color" value="#FFFFFF"/>
    </inkml:brush>
  </inkml:definitions>
  <inkml:trace contextRef="#ctx0" brushRef="#br0">2086 654 24575,'-54'0'0,"-9"0"0,22 0 0,-26 0 0,33 0 0,-26 0 0,14 0 0,0 0 0,-6 0 0,20 0 0,-11 0 0,19 0 0,-11 0 0,11 0 0,-19 0 0,17 0 0,-24 0 0,18 0 0,-19 0 0,12 0 0,-13 0 0,14 0 0,-6 0 0,7 0 0,0 0 0,0 0 0,7 0 0,-5 0 0,11 0 0,-5 0 0,6 0 0,-5 0 0,4 0 0,-5 0 0,0 0 0,5 0 0,-11 0 0,4 0 0,1 0 0,-5 0 0,11 0 0,-12 0 0,6 0 0,-7 0 0,0 0 0,1 0 0,5 0 0,-4 0 0,11 0 0,-5 0 0,0 0 0,5 0 0,-4 0 0,5 0 0,6 0 0,-4 0 0,9 0 0,-3 0 0,43 0 0,-14 0 0,39 0 0,-29 5 0,11 2 0,-5 5 0,0-6 0,5 5 0,-11-9 0,5 8 0,-1-9 0,-4 4 0,19-5 0,5 0 0,15 0 0,9 0 0,10 0 0,-8 0 0,17 0 0,-8 0 0,10 0 0,-9 0 0,7-7 0,-17-1 0,7-7 0,-9 1 0,-8 0 0,-2 0 0,-1 6 0,-5-4 0,5 11 0,-15-11 0,6 11 0,-14-10 0,0 10 0,-3-5 0,-11 1 0,4 4 0,-5-4 0,5 5 0,-4 0 0,11-6 0,-5 5 0,14-5 0,-5 1 0,5 4 0,-7-5 0,-1 1 0,1 3 0,-7-3 0,-1 5 0,-7-5 0,-5 3 0,-2-3 0,-5 5 0,1 0 0,-2 0 0,-26 18 0,5-8 0,-23 14 0,12-13 0,1 5 0,-1-3 0,-5 3 0,4-5 0,-5 1 0,0-1 0,5-4 0,-5 3 0,7-9 0,-7 4 0,5 0 0,-5-4 0,7 4 0,-1-5 0,1 0 0,-7 0 0,5 5 0,-5-3 0,0 3 0,5-5 0,-11 5 0,5 2 0,-7 0 0,0 3 0,0-3 0,-7 6 0,5-1 0,-5 1 0,7-1 0,1 0 0,-1 1 0,6-7 0,3 5 0,5-10 0,1 9 0,5-9 0,-4 4 0,9-5 0,-4 0 0,6 0 0,0 0 0,0 0 0,0 0 0,0 0 0,0 0 0,0 0 0,0 0 0,-6 0 0,5 0 0,-5 0 0,6 0 0,-6 0 0,-1 0 0,-5 0 0,-1 0 0,-6 0 0,-1 0 0,-14 0 0,-2 0 0,-8-6 0,1-1 0,-9-1 0,-2-4 0,0 4 0,3-6 0,-1 0 0,6 1 0,2-6 0,2 4 0,14-8 0,-6 9 0,7-9 0,6 4 0,3-4 0,5 5 0,6-3 0,1 9 0,0-4 0,4 0 0,0 4 0,-3-9 0,8 4 0,-9-5 0,5 5 0,0-4 0,0 4 0,-5-1 0,3-3 0,-3 9 0,6-4 0,-1 6 0,1-6 0,-1 5 0,5-5 0,-3 10 0,8-3 0,27 4 0,-3-1 0,28 1 0,-21 5 0,5 0 0,-4 0 0,5 0 0,1 0 0,0 0 0,-7 0 0,5-5 0,-5 4 0,7-5 0,-1 1 0,1 3 0,0-9 0,7 10 0,-6-10 0,14 9 0,-7-9 0,9 3 0,7-5 0,-5-1 0,14 0 0,-7 0 0,1 0 0,6-1 0,-15 8 0,7-6 0,-9 6 0,9-1 0,-14-3 0,12 9 0,-14-9 0,7 9 0,-7-9 0,5 10 0,-12-10 0,-2 9 0,-2-9 0,-11 10 0,11-5 0,-11 1 0,5 4 0,-7-4 0,-5 1 0,4 2 0,-10-2 0,5-1 0,-6 4 0,0-3 0,0 4 0,0 0 0,0 0 0,-4 14 0,-7-1 0,-10 13 0,-7-3 0,-10 0 0,-3-5 0,-22 5 0,5-9 0,-7-2 0,11-6 0,7-6 0,0 0 0,0 0 0,1 0 0,5 0 0,-4 0 0,11 0 0,-5 0 0,7 0 0,-1 0 0,1 0 0,-1 0 0,-10 0 0,13 0 0,-12 0 0,15 0 0,-5 5 0,-7 2 0,10-1 0,-8 4 0,10-8 0,0 7 0,-4-8 0,9 4 0,-9 0 0,10-4 0,-11 4 0,5-5 0,0 4 0,-4-3 0,-2 9 0,-1-8 0,-11 9 0,4-10 0,1 9 0,-5-8 0,4 8 0,-6-9 0,7 10 0,1-10 0,7 4 0,-1 0 0,1-4 0,0 4 0,-1 0 0,6-4 0,-4 4 0,4-5 0,0 5 0,-4-4 0,9 3 0,-3 1 0,4-4 0,1 3 0,-5-4 0,3 5 0,-4-4 0,6 3 0,0-4 0,0 0 0,-6 0 0,-1 0 0,-12 0 0,-1 0 0,-14 0 0,-2 0 0,16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3:40:52.830"/>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3:41:03.986"/>
    </inkml:context>
    <inkml:brush xml:id="br0">
      <inkml:brushProperty name="width" value="0.35" units="cm"/>
      <inkml:brushProperty name="height" value="0.35" units="cm"/>
      <inkml:brushProperty name="color" value="#FFFFFF"/>
    </inkml:brush>
  </inkml:definitions>
  <inkml:trace contextRef="#ctx0" brushRef="#br0">134 369 24575,'42'0'0,"-2"0"0,-3 0 0,15 0 0,-11 0 0,27 0 0,-20 0 0,21 0 0,-13 0 0,5 0 0,-7 0 0,-1 0 0,0 0 0,-7 0 0,5 0 0,-5 0 0,0 0 0,6 0 0,-6 6 0,7-4 0,0 4 0,0 0 0,1-5 0,-1 11 0,0-11 0,0 5 0,1 0 0,-1-4 0,0 4 0,1-6 0,-1 0 0,0 5 0,0-3 0,9 4 0,-7-6 0,7 0 0,-9 0 0,9 0 0,-7 0 0,7 6 0,-9-5 0,0 5 0,1 0 0,-9-4 0,7 9 0,-6-9 0,7 10 0,0-11 0,1 5 0,-9-1 0,7-3 0,-6 3 0,0-5 0,-2 0 0,-8 0 0,1 0 0,0 0 0,-7 0 0,-1 0 0,-7 5 0,0-4 0,0 4 0,1-5 0,-1 0 0,0 0 0,1 0 0,-1 0 0,0 0 0,0 0 0,1 0 0,5 0 0,-4 0 0,5 0 0,0 0 0,-6 0 0,12 0 0,-11 0 0,11 0 0,-4 0 0,-1 0 0,5 0 0,-5 0 0,0 0 0,5 0 0,-11 0 0,5 0 0,-7 0 0,1 0 0,-1 0 0,0 0 0,0 0 0,-5 0 0,14 0 0,-11 0 0,6 0 0,-5 0 0,-4 0 0,0 0 0,4 0 0,-10 0 0,10 0 0,-4 0 0,5 0 0,1 0 0,5 0 0,-4 0 0,11 0 0,-5 0 0,1 0 0,11 0 0,-10 0 0,12 0 0,0 0 0,-5 0 0,12 0 0,-5 0 0,0 0 0,5 0 0,-5 0 0,0 0 0,-2 0 0,-7 0 0,-7 0 0,-1 0 0,-7 0 0,-5 0 0,-2 0 0,-44-14 0,9 10 0,-29-16 0,14 19 0,11-4 0,-5 5 0,7 0 0,5 0 0,-5 0 0,5 0 0,-5 0 0,0 0 0,-1 0 0,1 0 0,-1 0 0,-6 0 0,5 0 0,-4 0 0,-1 5 0,5-3 0,-5 3 0,7 0 0,-7-4 0,5 9 0,-5-9 0,6 4 0,1 0 0,-7-3 0,-1 8 0,-14-9 0,5 5 0,-13-6 0,6 6 0,0-5 0,2 5 0,7-6 0,1 0 0,-1 5 0,0-3 0,7 3 0,1-5 0,6 5 0,1-4 0,-1 4 0,1 0 0,0-3 0,-1 3 0,6-5 0,-4 0 0,4 0 0,0 0 0,-4 0 0,4 0 0,-6 4 0,6-2 0,-4 3 0,4-5 0,-5 0 0,5 0 0,-4 5 0,9-4 0,-3 4 0,4-5 0,-4 0 0,3 0 0,-4 0 0,6 0 0,-5 0 0,-2 0 0,-6 0 0,-6 0 0,-8 0 0,-10 0 0,-6 0 0,0 0 0,-1 0 0,-8 0 0,7 0 0,-22-6 0,33 0 0,-14-6 0,39 5 0,-8-3 0,15 9 0,-3-9 0,9 5 0,1-5 0,5 0 0,19 5 0,-10 1 0,16-1 0,-15 4 0,0-3 0,-4-5 0,-2 2 0,-4-7 0,-9 4 0,-3 0 0,-4 0 0,-5 3 0,4-2 0,-6 3 0,1-6 0,-1 1 0,1 0 0,-1-6 0,1 5 0,0-4 0,-1 4 0,1 1 0,5 0 0,-4 0 0,9 5 0,-4-3 0,6 8 0,5-9 0,24 9 0,-3-3 0,27 4 0,-19 0 0,4 0 0,10 0 0,-11 0 0,11 0 0,-9 0 0,-6 0 0,12 0 0,3 0 0,8 0 0,25 0 0,-21 0 0,28-7 0,-22-1 0,16 0 0,0-5 0,0 12 0,-8-12 0,-10 12 0,-3-11 0,-12 10 0,5-4 0,-7 1 0,-7 4 0,5-5 0,-5 1 0,0 3 0,5-3 0,-11 0 0,11 3 0,-11-8 0,11 9 0,-11-9 0,5 9 0,-1-4 0,-4 0 0,5 3 0,-7-8 0,7 9 0,-5-9 0,11 3 0,-5 1 0,7-5 0,-1 4 0,1 0 0,0-4 0,7 4 0,-6 0 0,6-4 0,-7 4 0,-1 0 0,-5 1 0,4 6 0,-11-5 0,4 4 0,-5-4 0,-1 5 0,0 0 0,-5 0 0,4 0 0,-10 0 0,10 0 0,-9 0 0,3 0 0,1 0 0,1 0 0,-1 0 0,5 0 0,-9 0 0,3 4 0,-5 2 0,0 4 0,1 0 0,-1 0 0,0 6 0,0-5 0,-4 10 0,-1-4 0,-5 0 0,0 4 0,0-4 0,0 5 0,0 0 0,0 0 0,-5 1 0,-1-1 0,-11 0 0,0 1 0,-6-6 0,6 4 0,-11-8 0,9 3 0,-10-4 0,1-1 0,4 1 0,-12 0 0,6-1 0,-7 2 0,0-1 0,-7 6 0,6 2 0,-14 6 0,6 0 0,-7 0 0,7 0 0,-14 1 0,12-1 0,-14 2 0,8-2 0,1 1 0,-1-7 0,-7 6 0,5-5 0,-6 1 0,1 4 0,5-11 0,-14 12 0,6-11 0,0 4 0,3-6 0,7-1 0,8 0 0,2 0 0,0-1 0,5 1 0,-5-6 0,0-2 0,5 1 0,-12-5 0,4 10 0,-6-9 0,0 10 0,-29-4 0,13 7 0,19-11 0,-1 1 0,-23 7 0,-17-10 0,33 4 0,0 1 0,-34 1-238,30-4 1,1 1 237,-5 1 0,-13-6 0,15 0 0,0 0 0,-6 0 0,15 0 0,-16 0 0,16 0 0,-15 0 0,14 0 0,-14-6 475,15-2-475,-7-6 0,16 1 0,-6 0 0,6 0 0,0 5 0,-5-4 0,5 5 0,-8 0 0,1-5 0,-1 4 0,-7 1 0,5-5 0,-14 10 0,14-10 0,-14 11 0,6-12 0,1 12 0,1-12 0,8 12 0,8-11 0,2 6 0,14-1 0,1-4 0,12 10 0,1-9 0,6 9 0,4-8 0,2-1 0,4-1 0,0-3 0,0 4 0,0 1 0,0-2 0,14 1 0,-6 4 0,17 1 0,-14 5 0,10 0 0,-9 0 0,9 0 0,-10 0 0,10 0 0,2 0 0,15 0 0,16 0 0,19-7 0,21-2-492,-37 1 0,3-1 314,5 1 1,0-1 177,6 0 0,0 0 0,1 0 0,-3 1 0,-13 3 0,-1 0 0,12-3 0,0 0 0,-12 7 0,0 0 0,21-7 0,2 0 0,-11 6 0,0 2 0,3-5 0,-1 1 0,-10 4 0,-2 0-375,1 0 0,0 0 375,1 0 0,-1 0 0,38 0 0,-45 0 0,-1 0 0,34 0-333,9 0 333,-10 0 0,-1 0 0,-19 0 0,-8 0 983,-11 0-703,-8 0 509,-5 0-789,4 0 370,-11 0-370,11 0 0,-12 0 0,20 0 0,-11 0 0,19 0 0,-5 0 0,8-6 0,-1-1 0,0 0 0,0-5 0,1 4 0,7 1 0,23-7 0,2 12-492,-30-5 0,1 0 439,1 5 1,2 2 52,5-4 0,0 0 0,-5 4 0,0 0 0,3 1 0,-1-2 0,-10-2 0,1-1 0,21-1 0,5-1 0,14-2 0,2-1 0,-5 0 0,0 0-492,8 0 0,-3 0 53,-23 1 1,-2-1 438,2-1 0,-3 2-353,-13 3 0,-1 0 353,7-2 0,-2-1 0,37-1 0,-40 4 0,2 0 0,12-2 0,-2-1 0,25 0 0,-33 3 0,0 0 0,-5-3 0,-3 1 0,31 5 0,-22-2 0,-2 0 0,16-3 0,17 5 0,0-12 0,-10 13 0,-1-13 0,-19 13 0,-1-6 0,-9 1 0,-7 5 945,-2-11-945,-14 11 983,5-5-80,-4 1-78,5 3-825,1-3 0,0 5 0,-1 0 0,1 0 0,0 0 0,-1 0 0,1 0 0,-1 0 0,1 0 0,0 0 0,-1 0 0,1 0 0,0 0 0,-1 0 0,1 0 0,0 0 0,-1 0 0,-6 0 0,5 0 0,-11 0 0,4 0 0,-11 0 0,4 0 0,-10 0 0,10 5 0,-9-4 0,3 9 0,-5-9 0,6 3 0,-5-4 0,10 5 0,-4-4 0,5 4 0,1 0 0,-1-3 0,7 8 0,-5-9 0,11 5 0,2 0 0,2-5 0,12 11 0,-5-11 0,7 5 0,1-6 0,-1 6 0,0-4 0,0 9 0,-7-9 0,6 4 0,-6 0 0,7-5 0,0 5 0,-7 0 0,5-5 0,-5 4 0,0 1 0,6-5 0,-7 5 0,1-6 0,-2 5 0,0-4 0,-5 5 0,5-6 0,-7 0 0,-1 5 0,1-4 0,-1 5 0,1-6 0,0 0 0,-1 5 0,8-3 0,-5 3 0,-1-5 0,-3 6 0,-5-5 0,6 4 0,1-5 0,0 0 0,-1 0 0,8 6 0,-5-4 0,12 4 0,-5-6 0,7 0 0,1 0 0,-1 0 0,0 0 0,9 0 0,-7 0 0,31 0 0,-27 0 0,26 6 0,-30-4 0,15 4 0,-6-6 0,28 7 0,-24-5 0,22 12 0,-17-13 0,10 13 0,10-6 0,0 1 0,-9 4 0,5-5 0,-15 0 0,6 5 0,-17-5 0,7 6 0,-14-7 0,-2 5 0,-3-10 0,-19 3 0,11 0 0,-19-3 0,4 3 0,-5 0 0,-1-4 0,0 4 0,7-5 0,-5 5 0,4-3 0,1 2 0,-5-4 0,11 0 0,-5 0 0,7 0 0,-7 0 0,5 0 0,-5 0 0,23 0 0,-12 0 0,12 0 0,-16 0 0,-1 0 0,8 0 0,2 0 0,16 0 0,-7 0 0,7 0 0,-9 0 0,0 0 0,9 0 0,-14 0 0,12 0 0,-22 0 0,6 0 0,-14 0 0,5 0 0,-11 0 0,-1 0 0,-7 0 0,-1 0 0,-3 0 0,3 0 0,-9-4 0,-32-26 0,2 8 0,-35-22 0,19 12 0,-12 4 0,18-3 0,-8 11 0,18 4 0,-5 4 0,12 1 0,-4 5 0,-3 2 0,-6 4 0,-7-6 0,-7 5 0,12-5 0,-11 6 0,19-5 0,1 4 0,7-4 0,6 5 0,0 0 0,-4 0 0,-3 0 0,-3 0 0,-42 0 0,24 0 0,-32 0 0,33 0 0,-7 0 0,5 0 0,-5 0 0,8 0 0,5 0 0,-4 0 0,11 0 0,-5 0 0,12 0 0,-4 0 0,9 0 0,-9 0 0,4 0 0,-5 0 0,-7 0 0,-1 0 0,-7 0 0,0 0 0,7 0 0,-6 0 0,12 0 0,-4 0 0,5 0 0,-6 0 0,5 0 0,-11 0 0,5 0 0,-14 0 0,-2 0 0,-8 0 0,8 0 0,-6 0 0,6 0 0,0 5 0,2-3 0,7 3 0,1-5 0,-1 0 0,6 0 0,-4 0 0,11 0 0,-5 0 0,1 0 0,9 0 0,-8 0 0,10 0 0,0 0 0,-5 0 0,11 0 0,-10-5 0,9 4 0,-3-9 0,-1 9 0,4-8 0,-9 8 0,10-4 0,-10 0 0,4 4 0,-6-9 0,6 9 0,-4-4 0,9 5 0,-3-5 0,5 4 0,-1-3 0,-4 4 0,3 0 0,-9 0 0,4 0 0,-5 0 0,-7 0 0,-9 0 0,-8 0 0,-8 0 0,1 0 0,-9 0 0,7 0 0,-31 11 0,34-8 0,-23 15 0,36-16 0,-5 9 0,7-10 0,-7 5 0,6-6 0,-7 0 0,9 0 0,-1 0 0,0 0 0,7 0 0,-6 0 0,12 0 0,-4 0 0,-1 0 0,5 0 0,-12 0 0,6 0 0,-7 0 0,-7 6 0,5-5 0,-12 5 0,-3 0 0,-30-4 0,-2 11-492,30-11 0,-2-2 429,0 3 0,-1 1 63,-5-4 0,-3 0 0,-10 4 0,0 0 0,16-3 0,-1 0 0,-13 3 0,2 0 0,19 0 0,-1 0 0,-40-4 0,-1 2 0,35 5 0,1 0 0,-25-7 0,3 2 0,-11 11 0,42-8 0,-1-1 0,-44 12 0,45-12 0,-1 1 0,0 2 0,0 0-403,-43 2 403,9 6 0,36-8 0,1 1 0,-20 6 0,-23 2 0,20-2 0,8 0 0,10-6 0,2 4 0,14-11 983,-7 5-879,9-1 322,-1-3-426,-7 3 0,-2 1 0,-8-4 0,1 9 0,-1-9 0,-7 10 0,5-10 0,-6 10 0,0-11 0,7 11 0,-7-10 0,9 4 0,-1 0 0,1-5 0,7 5 0,-6-6 0,14 0 0,-7 0 0,9 0 0,-8 0 0,5 0 0,-21 0 0,12 0 0,-22 6 0,6-4 0,0 4 0,-6-6 0,22 0 0,-12 0 0,28 0 0,-5 0 0,15 0 0,0 0 0,5 0 0,-5 0 0,11 0 0,-10 0 0,4 0 0,-6 0 0,6 5 0,-4-4 0,4 3 0,0-4 0,2 0 0,4 0 0,1 5 0,0-4 0,4 8 0,6 0 0,11-3 0,5 2 0,13-2 0,-5-5 0,11 5 0,-5-6 0,0 0 0,5 0 0,-4 0 0,-1 5 0,5-4 0,-5 4 0,7-5 0,24 0 0,-2 0 0,-10 0 0,3 0-267,1 0 1,2 0 266,9 0 0,2 0-492,10 0 0,2 0 331,5 0 1,4 0-332,11 0 0,3 0 279,-30 0 0,1 0 0,2 0-115,6 0 0,3 0 0,-1 0 0,1-3 0,-1-1 0,3 1 286,7 2 0,3 1 1,-2-2 41,-3-3 0,-2-3 0,3 2-246,-14 2 0,3 1 0,-1 0 0,-1 0-82,14-4 0,-3-1 0,3 0 108,-15 2 0,2 0 0,1 0 0,-2 1 220,18 0 0,-2 2 0,0-2 0,1-2 0,0 0 0,0 1 0,-1 5 0,0 1 0,-1-1-328,-4-5 0,-1-2 0,-1 2 156,-3 4 1,0 2-1,-2-1-33,-4-2 0,-1-1 0,-1 2 205,-4 1 0,-1 1 0,-1 1 0,32-1 0,-6 0 277,-23 0 1,-3 0-278,11 0 0,-3 0 0,21 0 0,-17 0 0,0 0 0,16 0 491,-18 0 1,-3 0 491,-14 0-492,-9 0 1,2 0 491,19 0-172,18 0-811,-9 6 0,-11-4 983,-11 10 0,-1-4 0,-13-1-23,12 0-57,-14-2-903,0-3 406,5 4-406,-5-6 0,7 0 0,2 0 0,2 0 0,29 0 0,-29 0 0,3 0 0,2 0 0,-2 0 0,24 0 0,-17 0 0,3 0-492,-11 0 0,-1 0 353,6 0 0,2 0 139,4 0 0,1 0 0,5 0 0,2 0-492,6 0 0,2 0 0,0 0 0,0 0 477,1 0 0,-4 0-477,-16 0 0,-2 0 429,4 0 1,-2 0 62,-13 0 0,1 0 0,26 0 0,2 0 0,-20 0 0,0 0 0,13-1 0,0 2 0,-16 2 0,-4 1-272,-3-3 0,0 0 272,4 6 0,0 1 0,-3-4 0,-2 1 0,36 10 0,-38-7 0,-1 0 0,26 6 0,18 1 0,-9 0 983,-11 0-944,-12 4 944,-7-4-41,-8 4 41,-2-6-691,-8-1 399,1 0-691,-1-5 0,8 4 0,-5-9 0,12 9 0,-5-9 0,8 10 0,7-11 0,-5 11 0,13-11 0,-5 12 0,0-12 0,6 12 0,-6-5 0,-1 0 0,-1 4 0,0-10 0,1 10 0,1-10 0,6 10 0,13-10 0,-22 10 0,36-11 0,-29 4 0,16 2 0,-3-6 0,1 13 0,-8-13 0,-1 12 0,-3-11 0,-6 10 0,-1-10 0,31 10 0,-40-10 0,29 4 0,-44 0 0,5-5 0,0 4 0,-6-5 0,14 0 0,-14 0 0,14 0 0,-6 0 0,0 0 0,-2 0 0,-8-5 0,-6-1 0,5-7 0,-16 2 0,3 5 0,-12-3 0,0 3 0,0 0 0,0-3 0,0 4 0,-4-6 0,3 6 0,-8-4 0,3-1 0,-4-1 0,-4-4 0,-7 10 0,-6-4 0,-5 8 0,-1-9 0,6 4 0,-4 0 0,-9-5 0,-29 5 0,-16 1-328,7-1 0,-5-1 0,-8 0 82,-9 1 0,-8 0 0,-4 0 0,3-1 0,4-2 0,2 0 0,-1-1 0,-1 2 49,15 2 0,0 1 1,-1 0-1,1-1 0,0-1-49,-15-4 0,-1-2 0,3 1 0,5 1 92,-4 2 1,5 1-1,-3-1-92,5-1 0,-4-3 0,1 1 0,6 1-82,4 3 0,5 1 0,0-1 181,-11-5 0,0-2 0,4 2 147,-11 2 0,6 1 0,10 0 0,7 0 0,-10-3 0,16 6 0,37 1 0,-3 0 983,17 2 0,-5 3 0,6-4 0,1 1 0,-7 3 0,-1-8 0,-5 3-74,-7-6-909,-1-6 0,-15 4 0,7-4 0,0 6 0,3 5 0,4-3 0,1 3 0,-5 1 0,4-5 0,-13 10 0,-2-11 0,-7 11 0,7-5 0,-6 0 0,13 4 0,2-4 0,8 1 0,12 4 0,1-4 0,6 5 0,49 0 0,-23 0 0,41 0 0,-34 0 0,5 0 0,-4 0 0,5 0 0,-7 0 0,-5 0 0,4 5 0,-10-4 0,10 4 0,-9-5 0,15 0 0,5 0 0,14 0 0,35 0 0,-3 0-348,-27 1 1,2-2 347,-2-5 0,1-3 0,6 5 0,1-3 0,0-8 0,1-2 0,4 7 0,-1 1 0,34-14 0,-47 15 0,1 0 0,43-15 0,1 6 0,-1 0 0,-12 4 0,-19 11-228,-1-10 228,-16 10 0,-2-4 0,-7 6 0,-1 0 0,1 0 687,-7 0-687,5 0 236,-5 0-236,7 0 0,7 0 0,10 0 0,2 0 0,23 0 0,-4 0 0,18 0-374,-41 0 1,-1 0 373,45 0 0,-40-3 0,2-1 0,-6 3 0,1 0 0,5-2 0,1-1 0,-2 0 0,2 0 0,4 4 0,1-1-492,1-7 0,0 0 390,6 7 1,0 0 101,0-2 0,-1-2 0,1 1 0,0 1 0,6 2 0,0 0 0,-4-3 0,-2 0 0,-9 3 0,-1 2 0,2-1 0,-3 0-163,16 0 163,16-7 0,-28 6 0,-10-6 0,-16 7 0,-15 0 696,-8 0-696,-4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3:41:08.081"/>
    </inkml:context>
    <inkml:brush xml:id="br0">
      <inkml:brushProperty name="width" value="0.35" units="cm"/>
      <inkml:brushProperty name="height" value="0.35" units="cm"/>
      <inkml:brushProperty name="color" value="#FFFFFF"/>
    </inkml:brush>
  </inkml:definitions>
  <inkml:trace contextRef="#ctx0" brushRef="#br0">4836 33 24575,'43'0'0,"7"0"0,-4 0 0,15 0 0,-5 0 0,14 0 0,-15 0 0,15 0 0,9 0 0,-11 0 0,8 0 0,-30 0 0,-2 0 0,-7 0 0,-7 0 0,-1 0 0,-7 5 0,1-3 0,-1 3 0,-5-1 0,4-3 0,-5 9 0,1-9 0,-1 8 0,-6-8 0,0 4 0,0-1 0,0-2 0,-4 6 0,3-2 0,-8 4 0,3 0 0,-30 0 0,3 1 0,-31 2 0,8-6 0,-8 5 0,1-5 0,0 6 0,-1 1 0,8-7 0,2 4 0,0-3 0,5 4 0,-30 2 0,10 6 0,-32 11-862,5 16 862,39-23 0,0 1 0,-6 4 0,-1-1 0,1-7 0,0-2 0,-35 13 0,38-16 0,1-2 0,-26 9 0,-9 1 0,11-9 0,11-8 0,16-7 0,2 0 0,13 0 0,2 0 862,12 0-862,-4 0 0,4 0 0,-5 0 0,-1 0 0,1 0 0,-7 0 0,5 0 0,-11 0 0,4 0 0,-5 0 0,-1 0 0,-7 0 0,-20 0 0,-2 6 0,-25 2-984,-3 8 965,36-8 0,-1 0 19,-1 1 0,1-1 0,4 0 0,2 0 0,-4 0 0,2 0-247,-31 7 247,-8-6 0,20 4 0,13-12 0,15 5 0,-8-6 0,14 0 983,0 0-958,11 0 236,7 0-261,5 0 0,-4 0 0,9 0 0,-4 0 0,1 0 0,3 0 0,-4 0 0,6 0 0,0-4 0,0-2 0,-6-5 0,4 1 0,-3-1 0,5 1 0,4 0 0,1 0 0,5 0 0,0 1 0,17 3 0,3 2 0,17-2 0,-1 0 0,8-1 0,2-5 0,16-2 0,1-2 0,19-12 0,-16 6 0,13-8 0,-6 1 0,11-1 0,-1 0-961,8-1 961,-39 11 0,1 0 0,-3 3 0,-1 1 0,-1-1 0,1 1 0,7-5 0,-2 3 0,9 0 0,7-3 0,4 0 0,20 3 0,-30 6 0,1-1 0,-7 1 0,-2 0 0,-3 3 0,0 0 0,43-8 0,-45 9 0,-1 2 0,34 4 0,9-12 0,-10 13 0,-10-12 0,-18 11 0,-11-4 0,-14 6 0,-2 0 0,-11 0 0,-1 0 961,-6 0-961,0 0 0,-5-8 0,-1-3 0,-4-3 0,-8 4 0,-11 6 0,-17 4 0,-19 0 0,-18 0 0,-11 0-492,11 0 0,-8 0 0,-2 0 0,-3 0 0,-8 0 0,-3 0 289,24 3 1,-2 0 0,2 1 202,-23 0 0,1 3 0,23 2 0,0 2 0,-1-2 0,2-1 0,-1-1 0,2 1 0,-25 6 0,5 0 0,14-5 0,3 0-492,4 0 0,1-1 491,9 1 1,1-1 0,-2 0 0,1 0-258,-1 1 0,2-1 258,6 0 0,1 0 0,-42 7 0,9 0 0,2-6 0,19 3 0,1-11 983,16 5 0,2 0 0,7-5 0,6 4 0,-4-5-838,11 0-145,-5 0 0,12 0 0,-4 0 0,4 0 0,0 0 0,-4 0 0,10 0 0,-5 0 0,0 0 0,5 0 0,-10 0 0,9 0 0,-9 0 0,4 0 0,-12 0 0,-1 0 0,-1-5 0,-4 4 0,5-4 0,-7 0 0,0 3 0,0-3 0,1 5 0,-1-6 0,0 5 0,0-5 0,0 6 0,1 0 0,-1 0 0,6 0 0,-4 0 0,11-5 0,-5 4 0,12-4 0,-4 5 0,10 0 0,-10 0 0,9 0 0,-9 0 0,4 0 0,-5 0 0,-1 0 0,1-5 0,-7 4 0,5-9 0,-11 9 0,11-4 0,-5 0 0,0 3 0,5-8 0,-11 9 0,11-4 0,-5 0 0,6 4 0,1-4 0,-7-1 0,5 0 0,-5-1 0,7-3 0,5 9 0,-4-9 0,9 8 0,-3-3 0,4 5 0,1 0 0,0 0 0,0 0 0,0 0 0,0 0 0,0 0 0,-1 0 0,1 0 0,0 0 0,0 0 0,0 0 0,0-4 0,0 3 0,-1-4 0,1 5 0,0 0 0,0 0 0,-1 0 0,1 0 0,0 0 0,46 0 0,-13 0 0,74 0 0,-40 0 0,4 0-492,23 0 0,8 0 164,-20 0 0,4 0 0,7 0 98,9 0 0,8-1 0,1 1 0,-6 1-98,-3 1 0,-6 1 0,5 1 82,0 0 0,6 0 0,-2 2 0,-12 0-246,8 4 0,-9 1 0,-1 2 0,-6 1 389,-19-3 1,-4 0 102,39 6 0,-34 3 983,-5-7 0,-22-1 0,-1 0 0,-7-1 0,-5-1 0,4-4 0,-9 3-835,8-8-148,-8 4 0,9-5 0,-10 0 0,10 0 0,-4 0 0,0 0 0,4 5 0,-4-4 0,5 4 0,0-5 0,1 0 0,5 0 0,-4 0 0,5 0 0,-7 0 0,-5 5 0,4-4 0,-10 3 0,5-4 0,-6 0 0,0 5 0,0-4 0,0 3 0,-4 5 0,-2-3 0,-4 8 0,0-4 0,0 0 0,0 0 0,0 0 0,-10 1 0,-9 0 0,-27 6 0,-20-2 0,-9 4 0,9-10 0,-2-3 0,11-6 0,-7 0 0,10 0 0,2 0 0,20 0 0,-11-5 0,19 3 0,-4-3 0,-1 5 0,-2 0 0,1 0 0,-5 0 0,4 0 0,-5 0 0,-1 0 0,0 0 0,7 0 0,-6 0 0,12 0 0,-4 0 0,10 0 0,-3 0 0,10 0 0,-10 0 0,9 0 0,-3 0 0,4 0 0,1-5 0,0-5 0,4-1 0,2-4 0,4 9 0,0 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8/9/23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8/9/23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8/9/23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8/9/23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8/9/23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2.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amantaRana11/CapstoneProject" TargetMode="External"/><Relationship Id="rId2" Type="http://schemas.openxmlformats.org/officeDocument/2006/relationships/hyperlink" Target="https://ourworldindata.org/covid-deaths" TargetMode="External"/><Relationship Id="rId1" Type="http://schemas.openxmlformats.org/officeDocument/2006/relationships/slideLayout" Target="../slideLayouts/slideLayout2.xml"/><Relationship Id="rId6" Type="http://schemas.openxmlformats.org/officeDocument/2006/relationships/hyperlink" Target="https://www.frontiersin.org/articles/10.3389/fpsyg.2020.569348/full#B1" TargetMode="External"/><Relationship Id="rId5" Type="http://schemas.openxmlformats.org/officeDocument/2006/relationships/hyperlink" Target="https://www.frontiersin.org/articles/10.3389/fpsyg.2020.569348/full#B24" TargetMode="External"/><Relationship Id="rId4" Type="http://schemas.openxmlformats.org/officeDocument/2006/relationships/hyperlink" Target="https://www.frontiersin.org/articles/10.3389/fpsyg.2020.569348/full#B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3FA-E70A-9BD4-2812-33D622F6ECCE}"/>
              </a:ext>
            </a:extLst>
          </p:cNvPr>
          <p:cNvSpPr>
            <a:spLocks noGrp="1"/>
          </p:cNvSpPr>
          <p:nvPr>
            <p:ph type="ctrTitle"/>
          </p:nvPr>
        </p:nvSpPr>
        <p:spPr>
          <a:xfrm>
            <a:off x="1915128" y="1788454"/>
            <a:ext cx="9376171" cy="2098226"/>
          </a:xfrm>
        </p:spPr>
        <p:txBody>
          <a:bodyPr/>
          <a:lstStyle/>
          <a:p>
            <a:pPr>
              <a:lnSpc>
                <a:spcPct val="150000"/>
              </a:lnSpc>
            </a:pPr>
            <a:r>
              <a:rPr lang="en-US" sz="6000" b="1" u="sng" dirty="0">
                <a:latin typeface="Lucida Blackletter" pitchFamily="2" charset="77"/>
              </a:rPr>
              <a:t>Capstone</a:t>
            </a:r>
            <a:r>
              <a:rPr lang="en-US" sz="6000" dirty="0">
                <a:latin typeface="Lucida Blackletter" pitchFamily="2" charset="77"/>
              </a:rPr>
              <a:t> </a:t>
            </a:r>
            <a:br>
              <a:rPr lang="en-US" sz="6000" dirty="0">
                <a:latin typeface="Lucida Blackletter" pitchFamily="2" charset="77"/>
              </a:rPr>
            </a:br>
            <a:r>
              <a:rPr lang="en-US" sz="6000" i="1" dirty="0">
                <a:latin typeface="Tiro Bangla" panose="02000000000000000000" pitchFamily="2" charset="0"/>
                <a:cs typeface="Tiro Bangla" panose="02000000000000000000" pitchFamily="2" charset="0"/>
              </a:rPr>
              <a:t>Project Report </a:t>
            </a:r>
          </a:p>
        </p:txBody>
      </p:sp>
      <p:sp>
        <p:nvSpPr>
          <p:cNvPr id="3" name="Subtitle 2">
            <a:extLst>
              <a:ext uri="{FF2B5EF4-FFF2-40B4-BE49-F238E27FC236}">
                <a16:creationId xmlns:a16="http://schemas.microsoft.com/office/drawing/2014/main" id="{6B8B2F41-5726-1C1C-D7E1-1A6E21642132}"/>
              </a:ext>
            </a:extLst>
          </p:cNvPr>
          <p:cNvSpPr>
            <a:spLocks noGrp="1"/>
          </p:cNvSpPr>
          <p:nvPr>
            <p:ph type="subTitle" idx="1"/>
          </p:nvPr>
        </p:nvSpPr>
        <p:spPr>
          <a:xfrm>
            <a:off x="1708110" y="4130940"/>
            <a:ext cx="8775779" cy="1086237"/>
          </a:xfrm>
        </p:spPr>
        <p:txBody>
          <a:bodyPr/>
          <a:lstStyle/>
          <a:p>
            <a:r>
              <a:rPr lang="en-CA" sz="1800" b="1" kern="100" dirty="0">
                <a:effectLst/>
                <a:latin typeface="Times New Roman" panose="02020603050405020304" pitchFamily="18" charset="0"/>
                <a:ea typeface="Calibri" panose="020F0502020204030204" pitchFamily="34" charset="0"/>
                <a:cs typeface="Times New Roman" panose="02020603050405020304" pitchFamily="18" charset="0"/>
              </a:rPr>
              <a:t>"Unveiling COVID-19's Impact: Data Analytics on Death and Vaccination Datasets."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956A893C-267C-AB6D-EE70-405468606BE6}"/>
              </a:ext>
            </a:extLst>
          </p:cNvPr>
          <p:cNvSpPr txBox="1"/>
          <p:nvPr/>
        </p:nvSpPr>
        <p:spPr>
          <a:xfrm>
            <a:off x="8620019" y="6091153"/>
            <a:ext cx="2743199" cy="612412"/>
          </a:xfrm>
          <a:prstGeom prst="rect">
            <a:avLst/>
          </a:prstGeom>
          <a:noFill/>
        </p:spPr>
        <p:txBody>
          <a:bodyPr wrap="square" rtlCol="0">
            <a:spAutoFit/>
          </a:bodyPr>
          <a:lstStyle/>
          <a:p>
            <a:pPr>
              <a:lnSpc>
                <a:spcPct val="150000"/>
              </a:lnSpc>
            </a:pPr>
            <a:r>
              <a:rPr lang="en-US" sz="1200" dirty="0"/>
              <a:t>by :            Samanta Rana ; #0810971</a:t>
            </a:r>
          </a:p>
          <a:p>
            <a:pPr>
              <a:lnSpc>
                <a:spcPct val="150000"/>
              </a:lnSpc>
            </a:pPr>
            <a:r>
              <a:rPr lang="en-US" sz="1200" dirty="0"/>
              <a:t>to :              Prof. Savita </a:t>
            </a:r>
            <a:r>
              <a:rPr lang="en-US" sz="1200" dirty="0" err="1"/>
              <a:t>Shehrawat</a:t>
            </a:r>
            <a:endParaRPr lang="en-US" sz="1200" dirty="0"/>
          </a:p>
        </p:txBody>
      </p:sp>
    </p:spTree>
    <p:extLst>
      <p:ext uri="{BB962C8B-B14F-4D97-AF65-F5344CB8AC3E}">
        <p14:creationId xmlns:p14="http://schemas.microsoft.com/office/powerpoint/2010/main" val="294864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3A7677C-9A5B-4D51-62AB-6C6F7E6192A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25" b="3221"/>
          <a:stretch/>
        </p:blipFill>
        <p:spPr bwMode="auto">
          <a:xfrm>
            <a:off x="2451978" y="14910"/>
            <a:ext cx="8380144" cy="684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72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Rectangle 9224">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9234">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3D89A3AB-F8CA-BC0C-DCFC-4362A84219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600" y="1139206"/>
            <a:ext cx="11226799" cy="4574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C8F2BF-9A4F-436A-9829-D71FF71506D2}"/>
              </a:ext>
            </a:extLst>
          </p:cNvPr>
          <p:cNvSpPr txBox="1"/>
          <p:nvPr/>
        </p:nvSpPr>
        <p:spPr>
          <a:xfrm>
            <a:off x="4399437" y="361092"/>
            <a:ext cx="4238126" cy="523220"/>
          </a:xfrm>
          <a:prstGeom prst="rect">
            <a:avLst/>
          </a:prstGeom>
          <a:noFill/>
        </p:spPr>
        <p:txBody>
          <a:bodyPr wrap="square" rtlCol="0">
            <a:spAutoFit/>
          </a:bodyPr>
          <a:lstStyle/>
          <a:p>
            <a:r>
              <a:rPr lang="en-US" sz="2800" dirty="0"/>
              <a:t>Statistics of </a:t>
            </a:r>
            <a:r>
              <a:rPr lang="en-US" sz="2800" dirty="0" err="1"/>
              <a:t>Afganistan</a:t>
            </a:r>
            <a:endParaRPr lang="en-US" sz="2800" dirty="0"/>
          </a:p>
        </p:txBody>
      </p:sp>
    </p:spTree>
    <p:extLst>
      <p:ext uri="{BB962C8B-B14F-4D97-AF65-F5344CB8AC3E}">
        <p14:creationId xmlns:p14="http://schemas.microsoft.com/office/powerpoint/2010/main" val="232896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7BA6-7800-0CF8-37A4-5452143D7C3E}"/>
              </a:ext>
            </a:extLst>
          </p:cNvPr>
          <p:cNvSpPr>
            <a:spLocks noGrp="1"/>
          </p:cNvSpPr>
          <p:nvPr>
            <p:ph type="title"/>
          </p:nvPr>
        </p:nvSpPr>
        <p:spPr>
          <a:xfrm>
            <a:off x="1104313" y="474785"/>
            <a:ext cx="9601200" cy="833511"/>
          </a:xfrm>
        </p:spPr>
        <p:txBody>
          <a:bodyPr/>
          <a:lstStyle/>
          <a:p>
            <a:r>
              <a:rPr lang="en-US" dirty="0"/>
              <a:t>Data Preprocessing :</a:t>
            </a:r>
          </a:p>
        </p:txBody>
      </p:sp>
      <p:sp>
        <p:nvSpPr>
          <p:cNvPr id="3" name="Content Placeholder 2">
            <a:extLst>
              <a:ext uri="{FF2B5EF4-FFF2-40B4-BE49-F238E27FC236}">
                <a16:creationId xmlns:a16="http://schemas.microsoft.com/office/drawing/2014/main" id="{C328BC8C-39E7-4E0E-0E2B-B1A9254591EE}"/>
              </a:ext>
            </a:extLst>
          </p:cNvPr>
          <p:cNvSpPr>
            <a:spLocks noGrp="1"/>
          </p:cNvSpPr>
          <p:nvPr>
            <p:ph idx="1"/>
          </p:nvPr>
        </p:nvSpPr>
        <p:spPr>
          <a:xfrm>
            <a:off x="984738" y="1308297"/>
            <a:ext cx="10972800" cy="5444196"/>
          </a:xfrm>
        </p:spPr>
        <p:txBody>
          <a:bodyPr>
            <a:normAutofit lnSpcReduction="10000"/>
          </a:bodyPr>
          <a:lstStyle/>
          <a:p>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The dataset in concern contains numerous null values, count is different for varied fields, and hence the handling of null values is also different for all the fields. Also, since the dataset contain over 3 million entries, with the scope of complexity and chances of loss of data, complete data at once is not cleaned rather the fields required as per the research questions is cleaned accordingly. </a:t>
            </a:r>
          </a:p>
          <a:p>
            <a:endParaRPr lang="en-CA" kern="100" dirty="0">
              <a:latin typeface="Times New Roman" panose="02020603050405020304" pitchFamily="18" charset="0"/>
              <a:ea typeface="Calibri" panose="020F0502020204030204" pitchFamily="34" charset="0"/>
              <a:cs typeface="Times New Roman" panose="02020603050405020304" pitchFamily="18" charset="0"/>
            </a:endParaRPr>
          </a:p>
          <a:p>
            <a:r>
              <a:rPr lang="en-CA" sz="2400" kern="100" dirty="0">
                <a:effectLst/>
                <a:latin typeface="Calibri" panose="020F0502020204030204" pitchFamily="34" charset="0"/>
                <a:ea typeface="Calibri" panose="020F0502020204030204" pitchFamily="34" charset="0"/>
                <a:cs typeface="Times New Roman" panose="02020603050405020304" pitchFamily="18" charset="0"/>
              </a:rPr>
              <a:t>1)  to eradicate the null values for the column = ‘population’, firstly the data is divided nation-wise and then the mean of the national population is used to fill the null values,</a:t>
            </a:r>
          </a:p>
          <a:p>
            <a:pPr marL="0" indent="0">
              <a:buNone/>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CA" sz="2400" kern="100" dirty="0">
                <a:effectLst/>
                <a:latin typeface="Calibri" panose="020F0502020204030204" pitchFamily="34" charset="0"/>
                <a:ea typeface="Calibri" panose="020F0502020204030204" pitchFamily="34" charset="0"/>
                <a:cs typeface="Times New Roman" panose="02020603050405020304" pitchFamily="18" charset="0"/>
              </a:rPr>
              <a:t> on the other hand, </a:t>
            </a:r>
          </a:p>
          <a:p>
            <a:pPr marL="0" indent="0">
              <a:buNone/>
            </a:pPr>
            <a:r>
              <a:rPr lang="en-CA" sz="2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CA" sz="2400" kern="100" dirty="0">
                <a:effectLst/>
                <a:latin typeface="Calibri" panose="020F0502020204030204" pitchFamily="34" charset="0"/>
                <a:ea typeface="Calibri" panose="020F0502020204030204" pitchFamily="34" charset="0"/>
                <a:cs typeface="Times New Roman" panose="02020603050405020304" pitchFamily="18" charset="0"/>
              </a:rPr>
              <a:t>2) for filling up the missing age of the demographic from the column = ‘age’, the dataset is divided into sub-groups of age and then median is taken to fill up the null values of the age.</a:t>
            </a:r>
          </a:p>
          <a:p>
            <a:endParaRPr lang="en-CA"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6019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88D4-C4C9-2B6B-346E-98B56D947984}"/>
              </a:ext>
            </a:extLst>
          </p:cNvPr>
          <p:cNvSpPr>
            <a:spLocks noGrp="1"/>
          </p:cNvSpPr>
          <p:nvPr>
            <p:ph type="title"/>
          </p:nvPr>
        </p:nvSpPr>
        <p:spPr>
          <a:xfrm>
            <a:off x="1371600" y="685800"/>
            <a:ext cx="3282695" cy="1485900"/>
          </a:xfrm>
        </p:spPr>
        <p:txBody>
          <a:bodyPr>
            <a:normAutofit/>
          </a:bodyPr>
          <a:lstStyle/>
          <a:p>
            <a:r>
              <a:rPr lang="en-US" sz="3400"/>
              <a:t>Data Standardization :</a:t>
            </a:r>
          </a:p>
        </p:txBody>
      </p:sp>
      <p:sp>
        <p:nvSpPr>
          <p:cNvPr id="9" name="Content Placeholder 8">
            <a:extLst>
              <a:ext uri="{FF2B5EF4-FFF2-40B4-BE49-F238E27FC236}">
                <a16:creationId xmlns:a16="http://schemas.microsoft.com/office/drawing/2014/main" id="{733C2965-5583-A1C1-49F9-BAE3012DC789}"/>
              </a:ext>
            </a:extLst>
          </p:cNvPr>
          <p:cNvSpPr>
            <a:spLocks noGrp="1"/>
          </p:cNvSpPr>
          <p:nvPr>
            <p:ph idx="1"/>
          </p:nvPr>
        </p:nvSpPr>
        <p:spPr>
          <a:xfrm>
            <a:off x="1143974" y="2171700"/>
            <a:ext cx="3737946" cy="4058529"/>
          </a:xfrm>
        </p:spPr>
        <p:txBody>
          <a:bodyPr>
            <a:normAutofit/>
          </a:bodyPr>
          <a:lstStyle/>
          <a:p>
            <a:r>
              <a:rPr lang="en-US" sz="2800" dirty="0"/>
              <a:t>Heat map to analyze the correlation among input and output variables to get an idea about the relationships about to be established in further research.</a:t>
            </a:r>
          </a:p>
        </p:txBody>
      </p:sp>
      <p:pic>
        <p:nvPicPr>
          <p:cNvPr id="5" name="Content Placeholder 4" descr="A screenshot of a computer screen&#10;&#10;Description automatically generated">
            <a:extLst>
              <a:ext uri="{FF2B5EF4-FFF2-40B4-BE49-F238E27FC236}">
                <a16:creationId xmlns:a16="http://schemas.microsoft.com/office/drawing/2014/main" id="{15C255D3-D063-C2AF-72CF-629FE598D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9546" y="645106"/>
            <a:ext cx="6360907" cy="5247747"/>
          </a:xfrm>
          <a:prstGeom prst="rect">
            <a:avLst/>
          </a:prstGeom>
        </p:spPr>
      </p:pic>
    </p:spTree>
    <p:extLst>
      <p:ext uri="{BB962C8B-B14F-4D97-AF65-F5344CB8AC3E}">
        <p14:creationId xmlns:p14="http://schemas.microsoft.com/office/powerpoint/2010/main" val="95289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97" name="Rectangle 12296">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Total COVID-19 tests per confirmed case - Our World in Data">
            <a:extLst>
              <a:ext uri="{FF2B5EF4-FFF2-40B4-BE49-F238E27FC236}">
                <a16:creationId xmlns:a16="http://schemas.microsoft.com/office/drawing/2014/main" id="{1640A9BA-BE18-9DC7-E2DE-15A6E4A81C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67063" y="800100"/>
            <a:ext cx="7457874" cy="5257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B351136-0D9E-16A2-7A77-2A4129FF8CBC}"/>
                  </a:ext>
                </a:extLst>
              </p14:cNvPr>
              <p14:cNvContentPartPr/>
              <p14:nvPr/>
            </p14:nvContentPartPr>
            <p14:xfrm>
              <a:off x="9064578" y="907560"/>
              <a:ext cx="927000" cy="310320"/>
            </p14:xfrm>
          </p:contentPart>
        </mc:Choice>
        <mc:Fallback>
          <p:pic>
            <p:nvPicPr>
              <p:cNvPr id="6" name="Ink 5">
                <a:extLst>
                  <a:ext uri="{FF2B5EF4-FFF2-40B4-BE49-F238E27FC236}">
                    <a16:creationId xmlns:a16="http://schemas.microsoft.com/office/drawing/2014/main" id="{1B351136-0D9E-16A2-7A77-2A4129FF8CBC}"/>
                  </a:ext>
                </a:extLst>
              </p:cNvPr>
              <p:cNvPicPr/>
              <p:nvPr/>
            </p:nvPicPr>
            <p:blipFill>
              <a:blip r:embed="rId4"/>
              <a:stretch>
                <a:fillRect/>
              </a:stretch>
            </p:blipFill>
            <p:spPr>
              <a:xfrm>
                <a:off x="9001938" y="844920"/>
                <a:ext cx="105264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FD4D17BC-A611-B120-6BD7-44E5F6B15E96}"/>
                  </a:ext>
                </a:extLst>
              </p14:cNvPr>
              <p14:cNvContentPartPr/>
              <p14:nvPr/>
            </p14:nvContentPartPr>
            <p14:xfrm>
              <a:off x="2556498" y="5630760"/>
              <a:ext cx="360" cy="360"/>
            </p14:xfrm>
          </p:contentPart>
        </mc:Choice>
        <mc:Fallback>
          <p:pic>
            <p:nvPicPr>
              <p:cNvPr id="11" name="Ink 10">
                <a:extLst>
                  <a:ext uri="{FF2B5EF4-FFF2-40B4-BE49-F238E27FC236}">
                    <a16:creationId xmlns:a16="http://schemas.microsoft.com/office/drawing/2014/main" id="{FD4D17BC-A611-B120-6BD7-44E5F6B15E96}"/>
                  </a:ext>
                </a:extLst>
              </p:cNvPr>
              <p:cNvPicPr/>
              <p:nvPr/>
            </p:nvPicPr>
            <p:blipFill>
              <a:blip r:embed="rId6"/>
              <a:stretch>
                <a:fillRect/>
              </a:stretch>
            </p:blipFill>
            <p:spPr>
              <a:xfrm>
                <a:off x="2493498" y="556776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268884A9-6877-1AFA-1C07-737BC6EBCB6E}"/>
                  </a:ext>
                </a:extLst>
              </p14:cNvPr>
              <p14:cNvContentPartPr/>
              <p14:nvPr/>
            </p14:nvContentPartPr>
            <p14:xfrm>
              <a:off x="2508258" y="5497920"/>
              <a:ext cx="6918120" cy="439200"/>
            </p14:xfrm>
          </p:contentPart>
        </mc:Choice>
        <mc:Fallback>
          <p:pic>
            <p:nvPicPr>
              <p:cNvPr id="12" name="Ink 11">
                <a:extLst>
                  <a:ext uri="{FF2B5EF4-FFF2-40B4-BE49-F238E27FC236}">
                    <a16:creationId xmlns:a16="http://schemas.microsoft.com/office/drawing/2014/main" id="{268884A9-6877-1AFA-1C07-737BC6EBCB6E}"/>
                  </a:ext>
                </a:extLst>
              </p:cNvPr>
              <p:cNvPicPr/>
              <p:nvPr/>
            </p:nvPicPr>
            <p:blipFill>
              <a:blip r:embed="rId8"/>
              <a:stretch>
                <a:fillRect/>
              </a:stretch>
            </p:blipFill>
            <p:spPr>
              <a:xfrm>
                <a:off x="2445618" y="5435280"/>
                <a:ext cx="704376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9EB192D9-119C-6AE9-843B-AAA3529FBFD1}"/>
                  </a:ext>
                </a:extLst>
              </p14:cNvPr>
              <p14:cNvContentPartPr/>
              <p14:nvPr/>
            </p14:nvContentPartPr>
            <p14:xfrm>
              <a:off x="7655178" y="5550120"/>
              <a:ext cx="2127960" cy="277200"/>
            </p14:xfrm>
          </p:contentPart>
        </mc:Choice>
        <mc:Fallback>
          <p:pic>
            <p:nvPicPr>
              <p:cNvPr id="13" name="Ink 12">
                <a:extLst>
                  <a:ext uri="{FF2B5EF4-FFF2-40B4-BE49-F238E27FC236}">
                    <a16:creationId xmlns:a16="http://schemas.microsoft.com/office/drawing/2014/main" id="{9EB192D9-119C-6AE9-843B-AAA3529FBFD1}"/>
                  </a:ext>
                </a:extLst>
              </p:cNvPr>
              <p:cNvPicPr/>
              <p:nvPr/>
            </p:nvPicPr>
            <p:blipFill>
              <a:blip r:embed="rId10"/>
              <a:stretch>
                <a:fillRect/>
              </a:stretch>
            </p:blipFill>
            <p:spPr>
              <a:xfrm>
                <a:off x="7592178" y="5487480"/>
                <a:ext cx="2253600" cy="402840"/>
              </a:xfrm>
              <a:prstGeom prst="rect">
                <a:avLst/>
              </a:prstGeom>
            </p:spPr>
          </p:pic>
        </mc:Fallback>
      </mc:AlternateContent>
    </p:spTree>
    <p:extLst>
      <p:ext uri="{BB962C8B-B14F-4D97-AF65-F5344CB8AC3E}">
        <p14:creationId xmlns:p14="http://schemas.microsoft.com/office/powerpoint/2010/main" val="241025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E0A3EB7-22A8-BA86-B463-CEBB6059EA6A}"/>
              </a:ext>
            </a:extLst>
          </p:cNvPr>
          <p:cNvPicPr>
            <a:picLocks noChangeAspect="1"/>
          </p:cNvPicPr>
          <p:nvPr/>
        </p:nvPicPr>
        <p:blipFill rotWithShape="1">
          <a:blip r:embed="rId2"/>
          <a:srcRect l="14301" t="28871" r="29356" b="4433"/>
          <a:stretch/>
        </p:blipFill>
        <p:spPr>
          <a:xfrm>
            <a:off x="194737" y="239152"/>
            <a:ext cx="7609148" cy="6372664"/>
          </a:xfrm>
          <a:prstGeom prst="rect">
            <a:avLst/>
          </a:prstGeom>
        </p:spPr>
      </p:pic>
      <p:sp>
        <p:nvSpPr>
          <p:cNvPr id="9" name="Content Placeholder 8">
            <a:extLst>
              <a:ext uri="{FF2B5EF4-FFF2-40B4-BE49-F238E27FC236}">
                <a16:creationId xmlns:a16="http://schemas.microsoft.com/office/drawing/2014/main" id="{8D1151B4-1C9B-C806-5581-F602607BF23C}"/>
              </a:ext>
            </a:extLst>
          </p:cNvPr>
          <p:cNvSpPr>
            <a:spLocks noGrp="1"/>
          </p:cNvSpPr>
          <p:nvPr>
            <p:ph idx="1"/>
          </p:nvPr>
        </p:nvSpPr>
        <p:spPr>
          <a:xfrm>
            <a:off x="8471423" y="1139483"/>
            <a:ext cx="3053039" cy="5078437"/>
          </a:xfrm>
        </p:spPr>
        <p:txBody>
          <a:bodyPr>
            <a:normAutofit/>
          </a:bodyPr>
          <a:lstStyle/>
          <a:p>
            <a:r>
              <a:rPr lang="en-CA" sz="3600" b="1" dirty="0">
                <a:effectLst/>
                <a:latin typeface="Times New Roman" panose="02020603050405020304" pitchFamily="18" charset="0"/>
                <a:ea typeface="Calibri" panose="020F0502020204030204" pitchFamily="34" charset="0"/>
              </a:rPr>
              <a:t>Impact of Healthcare System Strain on COVID-19 Outcomes and Survival Rates</a:t>
            </a:r>
            <a:r>
              <a:rPr lang="en-CA" sz="2800" dirty="0">
                <a:effectLst/>
              </a:rPr>
              <a:t> </a:t>
            </a:r>
            <a:endParaRPr lang="en-US" sz="3200" dirty="0"/>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9447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7920-6A8B-A6EA-D80A-A46C8460C9E7}"/>
              </a:ext>
            </a:extLst>
          </p:cNvPr>
          <p:cNvSpPr>
            <a:spLocks noGrp="1"/>
          </p:cNvSpPr>
          <p:nvPr>
            <p:ph type="title"/>
          </p:nvPr>
        </p:nvSpPr>
        <p:spPr>
          <a:xfrm>
            <a:off x="1371600" y="685800"/>
            <a:ext cx="9601200" cy="1128932"/>
          </a:xfrm>
        </p:spPr>
        <p:txBody>
          <a:bodyPr/>
          <a:lstStyle/>
          <a:p>
            <a:r>
              <a:rPr lang="en-US" dirty="0"/>
              <a:t>Inferences : </a:t>
            </a:r>
          </a:p>
        </p:txBody>
      </p:sp>
      <p:graphicFrame>
        <p:nvGraphicFramePr>
          <p:cNvPr id="4" name="Content Placeholder 3">
            <a:extLst>
              <a:ext uri="{FF2B5EF4-FFF2-40B4-BE49-F238E27FC236}">
                <a16:creationId xmlns:a16="http://schemas.microsoft.com/office/drawing/2014/main" id="{BE49D948-06EC-4666-140A-C3FA2CF04EBB}"/>
              </a:ext>
            </a:extLst>
          </p:cNvPr>
          <p:cNvGraphicFramePr>
            <a:graphicFrameLocks noGrp="1"/>
          </p:cNvGraphicFramePr>
          <p:nvPr>
            <p:ph idx="1"/>
            <p:extLst>
              <p:ext uri="{D42A27DB-BD31-4B8C-83A1-F6EECF244321}">
                <p14:modId xmlns:p14="http://schemas.microsoft.com/office/powerpoint/2010/main" val="116904283"/>
              </p:ext>
            </p:extLst>
          </p:nvPr>
        </p:nvGraphicFramePr>
        <p:xfrm>
          <a:off x="1239055" y="2590798"/>
          <a:ext cx="4856945" cy="2698653"/>
        </p:xfrm>
        <a:graphic>
          <a:graphicData uri="http://schemas.openxmlformats.org/drawingml/2006/table">
            <a:tbl>
              <a:tblPr firstRow="1" firstCol="1" bandRow="1">
                <a:tableStyleId>{5C22544A-7EE6-4342-B048-85BDC9FD1C3A}</a:tableStyleId>
              </a:tblPr>
              <a:tblGrid>
                <a:gridCol w="2828426">
                  <a:extLst>
                    <a:ext uri="{9D8B030D-6E8A-4147-A177-3AD203B41FA5}">
                      <a16:colId xmlns:a16="http://schemas.microsoft.com/office/drawing/2014/main" val="610723630"/>
                    </a:ext>
                  </a:extLst>
                </a:gridCol>
                <a:gridCol w="2028519">
                  <a:extLst>
                    <a:ext uri="{9D8B030D-6E8A-4147-A177-3AD203B41FA5}">
                      <a16:colId xmlns:a16="http://schemas.microsoft.com/office/drawing/2014/main" val="3973360583"/>
                    </a:ext>
                  </a:extLst>
                </a:gridCol>
              </a:tblGrid>
              <a:tr h="457953">
                <a:tc>
                  <a:txBody>
                    <a:bodyPr/>
                    <a:lstStyle/>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location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98425"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Afghanistan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540392"/>
                  </a:ext>
                </a:extLst>
              </a:tr>
              <a:tr h="457953">
                <a:tc>
                  <a:txBody>
                    <a:bodyPr/>
                    <a:lstStyle/>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date</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178435"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2020-03-25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5499589"/>
                  </a:ext>
                </a:extLst>
              </a:tr>
              <a:tr h="532462">
                <a:tc>
                  <a:txBody>
                    <a:bodyPr/>
                    <a:lstStyle/>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total_cases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659130"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dirty="0">
                          <a:effectLst/>
                        </a:rPr>
                        <a:t>42.0</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9012274"/>
                  </a:ext>
                </a:extLst>
              </a:tr>
              <a:tr h="674209">
                <a:tc>
                  <a:txBody>
                    <a:bodyPr/>
                    <a:lstStyle/>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total_deaths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739140"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3901528"/>
                  </a:ext>
                </a:extLst>
              </a:tr>
              <a:tr h="576076">
                <a:tc>
                  <a:txBody>
                    <a:bodyPr/>
                    <a:lstStyle/>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dirty="0" err="1">
                          <a:effectLst/>
                        </a:rPr>
                        <a:t>Death_Percentage</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39090"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dirty="0">
                          <a:effectLst/>
                        </a:rPr>
                        <a:t>2.380952</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9251704"/>
                  </a:ext>
                </a:extLst>
              </a:tr>
            </a:tbl>
          </a:graphicData>
        </a:graphic>
      </p:graphicFrame>
      <p:graphicFrame>
        <p:nvGraphicFramePr>
          <p:cNvPr id="5" name="Table 4">
            <a:extLst>
              <a:ext uri="{FF2B5EF4-FFF2-40B4-BE49-F238E27FC236}">
                <a16:creationId xmlns:a16="http://schemas.microsoft.com/office/drawing/2014/main" id="{04AFFE62-49DA-B0C8-5439-84718BF744F8}"/>
              </a:ext>
            </a:extLst>
          </p:cNvPr>
          <p:cNvGraphicFramePr>
            <a:graphicFrameLocks noGrp="1"/>
          </p:cNvGraphicFramePr>
          <p:nvPr>
            <p:extLst>
              <p:ext uri="{D42A27DB-BD31-4B8C-83A1-F6EECF244321}">
                <p14:modId xmlns:p14="http://schemas.microsoft.com/office/powerpoint/2010/main" val="1293279008"/>
              </p:ext>
            </p:extLst>
          </p:nvPr>
        </p:nvGraphicFramePr>
        <p:xfrm>
          <a:off x="6513342" y="2595483"/>
          <a:ext cx="5303521" cy="2698651"/>
        </p:xfrm>
        <a:graphic>
          <a:graphicData uri="http://schemas.openxmlformats.org/drawingml/2006/table">
            <a:tbl>
              <a:tblPr firstRow="1" firstCol="1" bandRow="1">
                <a:tableStyleId>{5C22544A-7EE6-4342-B048-85BDC9FD1C3A}</a:tableStyleId>
              </a:tblPr>
              <a:tblGrid>
                <a:gridCol w="2742763">
                  <a:extLst>
                    <a:ext uri="{9D8B030D-6E8A-4147-A177-3AD203B41FA5}">
                      <a16:colId xmlns:a16="http://schemas.microsoft.com/office/drawing/2014/main" val="574416990"/>
                    </a:ext>
                  </a:extLst>
                </a:gridCol>
                <a:gridCol w="2560758">
                  <a:extLst>
                    <a:ext uri="{9D8B030D-6E8A-4147-A177-3AD203B41FA5}">
                      <a16:colId xmlns:a16="http://schemas.microsoft.com/office/drawing/2014/main" val="1932812901"/>
                    </a:ext>
                  </a:extLst>
                </a:gridCol>
              </a:tblGrid>
              <a:tr h="549283">
                <a:tc>
                  <a:txBody>
                    <a:bodyPr/>
                    <a:lstStyle/>
                    <a:p>
                      <a:pPr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location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38455"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Europe</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6917274"/>
                  </a:ext>
                </a:extLst>
              </a:tr>
              <a:tr h="525401">
                <a:tc>
                  <a:txBody>
                    <a:bodyPr/>
                    <a:lstStyle/>
                    <a:p>
                      <a:pPr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date</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17780"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2020-08-10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3868941"/>
                  </a:ext>
                </a:extLst>
              </a:tr>
              <a:tr h="549283">
                <a:tc>
                  <a:txBody>
                    <a:bodyPr/>
                    <a:lstStyle/>
                    <a:p>
                      <a:pPr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total_cases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97790"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3024803.0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8736390"/>
                  </a:ext>
                </a:extLst>
              </a:tr>
              <a:tr h="525401">
                <a:tc>
                  <a:txBody>
                    <a:bodyPr/>
                    <a:lstStyle/>
                    <a:p>
                      <a:pPr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total_deaths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178435"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a:effectLst/>
                        </a:rPr>
                        <a:t>218887.0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6057162"/>
                  </a:ext>
                </a:extLst>
              </a:tr>
              <a:tr h="549283">
                <a:tc>
                  <a:txBody>
                    <a:bodyPr/>
                    <a:lstStyle/>
                    <a:p>
                      <a:pPr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dirty="0" err="1">
                          <a:effectLst/>
                        </a:rPr>
                        <a:t>Death_Percentage</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178435" algn="l"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050" kern="0" dirty="0">
                          <a:effectLst/>
                        </a:rPr>
                        <a:t>7.236405</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7396847"/>
                  </a:ext>
                </a:extLst>
              </a:tr>
            </a:tbl>
          </a:graphicData>
        </a:graphic>
      </p:graphicFrame>
    </p:spTree>
    <p:extLst>
      <p:ext uri="{BB962C8B-B14F-4D97-AF65-F5344CB8AC3E}">
        <p14:creationId xmlns:p14="http://schemas.microsoft.com/office/powerpoint/2010/main" val="155857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1A4710-FA4A-5D11-7EC9-D995CCE8DC55}"/>
              </a:ext>
            </a:extLst>
          </p:cNvPr>
          <p:cNvSpPr>
            <a:spLocks noGrp="1"/>
          </p:cNvSpPr>
          <p:nvPr>
            <p:ph type="title"/>
          </p:nvPr>
        </p:nvSpPr>
        <p:spPr>
          <a:xfrm>
            <a:off x="8252340" y="639704"/>
            <a:ext cx="3299579" cy="5577840"/>
          </a:xfrm>
        </p:spPr>
        <p:txBody>
          <a:bodyPr vert="horz" lIns="91440" tIns="45720" rIns="91440" bIns="45720" rtlCol="0" anchor="ctr">
            <a:normAutofit/>
          </a:bodyPr>
          <a:lstStyle/>
          <a:p>
            <a:r>
              <a:rPr lang="en-US" sz="3400" cap="all"/>
              <a:t>The table representing the total death count all around the globe</a:t>
            </a:r>
          </a:p>
        </p:txBody>
      </p:sp>
      <p:sp>
        <p:nvSpPr>
          <p:cNvPr id="22" name="Rectangle 21">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971E0031-5AD1-5714-7C3B-AB863B777DBA}"/>
              </a:ext>
            </a:extLst>
          </p:cNvPr>
          <p:cNvGraphicFramePr>
            <a:graphicFrameLocks noGrp="1"/>
          </p:cNvGraphicFramePr>
          <p:nvPr>
            <p:ph idx="1"/>
            <p:extLst>
              <p:ext uri="{D42A27DB-BD31-4B8C-83A1-F6EECF244321}">
                <p14:modId xmlns:p14="http://schemas.microsoft.com/office/powerpoint/2010/main" val="1043603801"/>
              </p:ext>
            </p:extLst>
          </p:nvPr>
        </p:nvGraphicFramePr>
        <p:xfrm>
          <a:off x="393894" y="309488"/>
          <a:ext cx="6808763" cy="6274192"/>
        </p:xfrm>
        <a:graphic>
          <a:graphicData uri="http://schemas.openxmlformats.org/drawingml/2006/table">
            <a:tbl>
              <a:tblPr firstRow="1" firstCol="1" bandRow="1">
                <a:noFill/>
                <a:tableStyleId>{5C22544A-7EE6-4342-B048-85BDC9FD1C3A}</a:tableStyleId>
              </a:tblPr>
              <a:tblGrid>
                <a:gridCol w="3344614">
                  <a:extLst>
                    <a:ext uri="{9D8B030D-6E8A-4147-A177-3AD203B41FA5}">
                      <a16:colId xmlns:a16="http://schemas.microsoft.com/office/drawing/2014/main" val="545121113"/>
                    </a:ext>
                  </a:extLst>
                </a:gridCol>
                <a:gridCol w="3464149">
                  <a:extLst>
                    <a:ext uri="{9D8B030D-6E8A-4147-A177-3AD203B41FA5}">
                      <a16:colId xmlns:a16="http://schemas.microsoft.com/office/drawing/2014/main" val="1332450780"/>
                    </a:ext>
                  </a:extLst>
                </a:gridCol>
              </a:tblGrid>
              <a:tr h="392137">
                <a:tc gridSpan="2">
                  <a:txBody>
                    <a:bodyPr/>
                    <a:lstStyle/>
                    <a:p>
                      <a:pPr algn="ctr"/>
                      <a:r>
                        <a:rPr lang="en-CA" sz="1000" b="1" kern="0">
                          <a:solidFill>
                            <a:srgbClr val="FFFFFF"/>
                          </a:solidFill>
                          <a:effectLst/>
                        </a:rPr>
                        <a:t>TotalDeathCount</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nchor="ctr">
                    <a:lnL w="38100" cap="flat" cmpd="sng" algn="ctr">
                      <a:no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US"/>
                    </a:p>
                  </a:txBody>
                  <a:tcPr/>
                </a:tc>
                <a:extLst>
                  <a:ext uri="{0D108BD9-81ED-4DB2-BD59-A6C34878D82A}">
                    <a16:rowId xmlns:a16="http://schemas.microsoft.com/office/drawing/2014/main" val="2253191997"/>
                  </a:ext>
                </a:extLst>
              </a:tr>
              <a:tr h="392137">
                <a:tc>
                  <a:txBody>
                    <a:bodyPr/>
                    <a:lstStyle/>
                    <a:p>
                      <a:r>
                        <a:rPr lang="en-CA" sz="1000" b="1" kern="0">
                          <a:solidFill>
                            <a:srgbClr val="FFFFFF"/>
                          </a:solidFill>
                          <a:effectLst/>
                        </a:rPr>
                        <a:t> </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r>
                        <a:rPr lang="en-CA" sz="1000" kern="0">
                          <a:solidFill>
                            <a:schemeClr val="tx1">
                              <a:lumMod val="85000"/>
                              <a:lumOff val="15000"/>
                            </a:schemeClr>
                          </a:solidFill>
                          <a:effectLst/>
                        </a:rPr>
                        <a:t>TotalDeathCount</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396786566"/>
                  </a:ext>
                </a:extLst>
              </a:tr>
              <a:tr h="392137">
                <a:tc>
                  <a:txBody>
                    <a:bodyPr/>
                    <a:lstStyle/>
                    <a:p>
                      <a:r>
                        <a:rPr lang="en-CA" sz="1000" b="1" kern="0">
                          <a:solidFill>
                            <a:srgbClr val="FFFFFF"/>
                          </a:solidFill>
                          <a:effectLst/>
                        </a:rPr>
                        <a:t>location</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r>
                        <a:rPr lang="en-CA" sz="1000" kern="0">
                          <a:solidFill>
                            <a:schemeClr val="tx1">
                              <a:lumMod val="85000"/>
                              <a:lumOff val="15000"/>
                            </a:schemeClr>
                          </a:solidFill>
                          <a:effectLst/>
                        </a:rPr>
                        <a:t> </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771724286"/>
                  </a:ext>
                </a:extLst>
              </a:tr>
              <a:tr h="392137">
                <a:tc>
                  <a:txBody>
                    <a:bodyPr/>
                    <a:lstStyle/>
                    <a:p>
                      <a:r>
                        <a:rPr lang="en-CA" sz="1000" b="1" kern="0">
                          <a:solidFill>
                            <a:srgbClr val="FFFFFF"/>
                          </a:solidFill>
                          <a:effectLst/>
                        </a:rPr>
                        <a:t>United States</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1127152.0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599466946"/>
                  </a:ext>
                </a:extLst>
              </a:tr>
              <a:tr h="392137">
                <a:tc>
                  <a:txBody>
                    <a:bodyPr/>
                    <a:lstStyle/>
                    <a:p>
                      <a:r>
                        <a:rPr lang="en-CA" sz="1000" b="1" kern="0">
                          <a:solidFill>
                            <a:srgbClr val="FFFFFF"/>
                          </a:solidFill>
                          <a:effectLst/>
                        </a:rPr>
                        <a:t>Brazil</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702421.0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371666996"/>
                  </a:ext>
                </a:extLst>
              </a:tr>
              <a:tr h="392137">
                <a:tc>
                  <a:txBody>
                    <a:bodyPr/>
                    <a:lstStyle/>
                    <a:p>
                      <a:r>
                        <a:rPr lang="en-CA" sz="1000" b="1" kern="0">
                          <a:solidFill>
                            <a:srgbClr val="FFFFFF"/>
                          </a:solidFill>
                          <a:effectLst/>
                        </a:rPr>
                        <a:t>India</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531843.0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167349600"/>
                  </a:ext>
                </a:extLst>
              </a:tr>
              <a:tr h="392137">
                <a:tc>
                  <a:txBody>
                    <a:bodyPr/>
                    <a:lstStyle/>
                    <a:p>
                      <a:r>
                        <a:rPr lang="en-CA" sz="1000" b="1" kern="0">
                          <a:solidFill>
                            <a:srgbClr val="FFFFFF"/>
                          </a:solidFill>
                          <a:effectLst/>
                        </a:rPr>
                        <a:t>Russia</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398919.0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767292876"/>
                  </a:ext>
                </a:extLst>
              </a:tr>
              <a:tr h="392137">
                <a:tc>
                  <a:txBody>
                    <a:bodyPr/>
                    <a:lstStyle/>
                    <a:p>
                      <a:r>
                        <a:rPr lang="en-CA" sz="1000" b="1" kern="0">
                          <a:solidFill>
                            <a:srgbClr val="FFFFFF"/>
                          </a:solidFill>
                          <a:effectLst/>
                        </a:rPr>
                        <a:t>Mexico</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334079.0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01350724"/>
                  </a:ext>
                </a:extLst>
              </a:tr>
              <a:tr h="392137">
                <a:tc>
                  <a:txBody>
                    <a:bodyPr/>
                    <a:lstStyle/>
                    <a:p>
                      <a:r>
                        <a:rPr lang="en-CA" sz="1000" b="1" kern="0">
                          <a:solidFill>
                            <a:srgbClr val="FFFFFF"/>
                          </a:solidFill>
                          <a:effectLst/>
                        </a:rPr>
                        <a:t>United Kingdom</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225852.0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946526384"/>
                  </a:ext>
                </a:extLst>
              </a:tr>
              <a:tr h="392137">
                <a:tc>
                  <a:txBody>
                    <a:bodyPr/>
                    <a:lstStyle/>
                    <a:p>
                      <a:r>
                        <a:rPr lang="en-CA" sz="1000" b="1" kern="0">
                          <a:solidFill>
                            <a:srgbClr val="FFFFFF"/>
                          </a:solidFill>
                          <a:effectLst/>
                        </a:rPr>
                        <a:t>Peru</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220561.0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997847658"/>
                  </a:ext>
                </a:extLst>
              </a:tr>
              <a:tr h="392137">
                <a:tc>
                  <a:txBody>
                    <a:bodyPr/>
                    <a:lstStyle/>
                    <a:p>
                      <a:r>
                        <a:rPr lang="en-CA" sz="1000" b="1" kern="0">
                          <a:solidFill>
                            <a:srgbClr val="FFFFFF"/>
                          </a:solidFill>
                          <a:effectLst/>
                        </a:rPr>
                        <a:t>Italy</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190242.0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671236368"/>
                  </a:ext>
                </a:extLst>
              </a:tr>
              <a:tr h="392137">
                <a:tc>
                  <a:txBody>
                    <a:bodyPr/>
                    <a:lstStyle/>
                    <a:p>
                      <a:r>
                        <a:rPr lang="en-CA" sz="1000" b="1" kern="0">
                          <a:solidFill>
                            <a:srgbClr val="FFFFFF"/>
                          </a:solidFill>
                          <a:effectLst/>
                        </a:rPr>
                        <a:t>Germany</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174032.0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264438989"/>
                  </a:ext>
                </a:extLst>
              </a:tr>
              <a:tr h="392137">
                <a:tc>
                  <a:txBody>
                    <a:bodyPr/>
                    <a:lstStyle/>
                    <a:p>
                      <a:r>
                        <a:rPr lang="en-CA" sz="1000" b="1" kern="0">
                          <a:solidFill>
                            <a:srgbClr val="FFFFFF"/>
                          </a:solidFill>
                          <a:effectLst/>
                        </a:rPr>
                        <a:t>France</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163437.0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738054362"/>
                  </a:ext>
                </a:extLst>
              </a:tr>
              <a:tr h="392137">
                <a:tc>
                  <a:txBody>
                    <a:bodyPr/>
                    <a:lstStyle/>
                    <a:p>
                      <a:r>
                        <a:rPr lang="en-CA" sz="1000" b="1" kern="0">
                          <a:solidFill>
                            <a:srgbClr val="FFFFFF"/>
                          </a:solidFill>
                          <a:effectLst/>
                        </a:rPr>
                        <a:t>Indonesia</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161701.0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85046956"/>
                  </a:ext>
                </a:extLst>
              </a:tr>
              <a:tr h="392137">
                <a:tc>
                  <a:txBody>
                    <a:bodyPr/>
                    <a:lstStyle/>
                    <a:p>
                      <a:r>
                        <a:rPr lang="en-CA" sz="1000" b="1" kern="0">
                          <a:solidFill>
                            <a:srgbClr val="FFFFFF"/>
                          </a:solidFill>
                          <a:effectLst/>
                        </a:rPr>
                        <a:t>Iran</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r"/>
                      <a:r>
                        <a:rPr lang="en-CA" sz="1000" kern="0">
                          <a:solidFill>
                            <a:schemeClr val="tx1">
                              <a:lumMod val="85000"/>
                              <a:lumOff val="15000"/>
                            </a:schemeClr>
                          </a:solidFill>
                          <a:effectLst/>
                        </a:rPr>
                        <a:t>146230.0</a:t>
                      </a:r>
                      <a:endParaRPr lang="en-CA" sz="1000" kern="1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68919183"/>
                  </a:ext>
                </a:extLst>
              </a:tr>
              <a:tr h="392137">
                <a:tc>
                  <a:txBody>
                    <a:bodyPr/>
                    <a:lstStyle/>
                    <a:p>
                      <a:r>
                        <a:rPr lang="en-CA" sz="1000" b="1" kern="0">
                          <a:solidFill>
                            <a:srgbClr val="FFFFFF"/>
                          </a:solidFill>
                          <a:effectLst/>
                        </a:rPr>
                        <a:t>Colombia</a:t>
                      </a:r>
                      <a:endParaRPr lang="en-CA" sz="1000" b="1" kern="1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r"/>
                      <a:r>
                        <a:rPr lang="en-CA" sz="1000" kern="0" dirty="0">
                          <a:solidFill>
                            <a:schemeClr val="tx1">
                              <a:lumMod val="85000"/>
                              <a:lumOff val="15000"/>
                            </a:schemeClr>
                          </a:solidFill>
                          <a:effectLst/>
                        </a:rPr>
                        <a:t>142741.0</a:t>
                      </a:r>
                      <a:endParaRPr lang="en-CA" sz="1000" kern="1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38589" marR="83153" marT="83153" marB="83153">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890714974"/>
                  </a:ext>
                </a:extLst>
              </a:tr>
            </a:tbl>
          </a:graphicData>
        </a:graphic>
      </p:graphicFrame>
    </p:spTree>
    <p:extLst>
      <p:ext uri="{BB962C8B-B14F-4D97-AF65-F5344CB8AC3E}">
        <p14:creationId xmlns:p14="http://schemas.microsoft.com/office/powerpoint/2010/main" val="300957197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17">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A9832FF-2FB7-4330-B055-6ABDD80C0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10833946"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city&#10;&#10;Description automatically generated">
            <a:extLst>
              <a:ext uri="{FF2B5EF4-FFF2-40B4-BE49-F238E27FC236}">
                <a16:creationId xmlns:a16="http://schemas.microsoft.com/office/drawing/2014/main" id="{850C4716-AC5A-CFB2-F91F-B4397F044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507" y="636928"/>
            <a:ext cx="9055574" cy="5501259"/>
          </a:xfrm>
          <a:prstGeom prst="rect">
            <a:avLst/>
          </a:prstGeom>
        </p:spPr>
      </p:pic>
    </p:spTree>
    <p:extLst>
      <p:ext uri="{BB962C8B-B14F-4D97-AF65-F5344CB8AC3E}">
        <p14:creationId xmlns:p14="http://schemas.microsoft.com/office/powerpoint/2010/main" val="70060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30" name="Rectangle 8215">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4" name="Picture 2" descr="corona cases">
            <a:extLst>
              <a:ext uri="{FF2B5EF4-FFF2-40B4-BE49-F238E27FC236}">
                <a16:creationId xmlns:a16="http://schemas.microsoft.com/office/drawing/2014/main" id="{A023C527-7CB8-A92A-35ED-290B3551A7F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6268" b="23247"/>
          <a:stretch/>
        </p:blipFill>
        <p:spPr bwMode="auto">
          <a:xfrm>
            <a:off x="922300" y="327074"/>
            <a:ext cx="11029067" cy="620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7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22" name="Picture 7" descr="Glasses on top of a book">
            <a:extLst>
              <a:ext uri="{FF2B5EF4-FFF2-40B4-BE49-F238E27FC236}">
                <a16:creationId xmlns:a16="http://schemas.microsoft.com/office/drawing/2014/main" id="{53A29863-2B1B-0746-EB76-11E41DCCACB5}"/>
              </a:ext>
            </a:extLst>
          </p:cNvPr>
          <p:cNvPicPr>
            <a:picLocks noChangeAspect="1"/>
          </p:cNvPicPr>
          <p:nvPr/>
        </p:nvPicPr>
        <p:blipFill rotWithShape="1">
          <a:blip r:embed="rId2"/>
          <a:srcRect t="14104" b="975"/>
          <a:stretch/>
        </p:blipFill>
        <p:spPr>
          <a:xfrm>
            <a:off x="20" y="10"/>
            <a:ext cx="12191980" cy="6859300"/>
          </a:xfrm>
          <a:prstGeom prst="rect">
            <a:avLst/>
          </a:prstGeom>
        </p:spPr>
      </p:pic>
      <p:sp>
        <p:nvSpPr>
          <p:cNvPr id="23" name="Rectangle 1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0"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6" name="TextBox 5">
            <a:extLst>
              <a:ext uri="{FF2B5EF4-FFF2-40B4-BE49-F238E27FC236}">
                <a16:creationId xmlns:a16="http://schemas.microsoft.com/office/drawing/2014/main" id="{E53781FA-2DBC-88E2-515A-2FC9263A0A09}"/>
              </a:ext>
            </a:extLst>
          </p:cNvPr>
          <p:cNvSpPr txBox="1"/>
          <p:nvPr/>
        </p:nvSpPr>
        <p:spPr>
          <a:xfrm>
            <a:off x="1225858" y="306019"/>
            <a:ext cx="9705378" cy="2270926"/>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cap="all" dirty="0">
                <a:solidFill>
                  <a:schemeClr val="bg2"/>
                </a:solidFill>
                <a:latin typeface="+mj-lt"/>
                <a:ea typeface="+mj-ea"/>
                <a:cs typeface="+mj-cs"/>
              </a:rPr>
              <a:t>Table of Content</a:t>
            </a:r>
          </a:p>
        </p:txBody>
      </p:sp>
      <p:sp>
        <p:nvSpPr>
          <p:cNvPr id="7" name="TextBox 6">
            <a:extLst>
              <a:ext uri="{FF2B5EF4-FFF2-40B4-BE49-F238E27FC236}">
                <a16:creationId xmlns:a16="http://schemas.microsoft.com/office/drawing/2014/main" id="{3F26E874-8F62-D831-DF68-EFA0D0643704}"/>
              </a:ext>
            </a:extLst>
          </p:cNvPr>
          <p:cNvSpPr txBox="1"/>
          <p:nvPr/>
        </p:nvSpPr>
        <p:spPr>
          <a:xfrm>
            <a:off x="1915987" y="2690418"/>
            <a:ext cx="8254663" cy="3785652"/>
          </a:xfrm>
          <a:prstGeom prst="rect">
            <a:avLst/>
          </a:prstGeom>
          <a:noFill/>
        </p:spPr>
        <p:txBody>
          <a:bodyPr wrap="square" rtlCol="0">
            <a:spAutoFit/>
          </a:bodyPr>
          <a:lstStyle/>
          <a:p>
            <a:pPr marL="342900" indent="-342900">
              <a:buAutoNum type="arabicPeriod"/>
            </a:pPr>
            <a:r>
              <a:rPr lang="en-US" sz="2400" dirty="0">
                <a:solidFill>
                  <a:schemeClr val="bg1"/>
                </a:solidFill>
              </a:rPr>
              <a:t>  Abstract</a:t>
            </a:r>
          </a:p>
          <a:p>
            <a:pPr marL="342900" indent="-342900">
              <a:buAutoNum type="arabicPeriod"/>
            </a:pPr>
            <a:r>
              <a:rPr lang="en-US" sz="2400" dirty="0">
                <a:solidFill>
                  <a:schemeClr val="bg1"/>
                </a:solidFill>
              </a:rPr>
              <a:t>  Research Questions</a:t>
            </a:r>
          </a:p>
          <a:p>
            <a:pPr marL="342900" indent="-342900">
              <a:buAutoNum type="arabicPeriod"/>
            </a:pPr>
            <a:r>
              <a:rPr lang="en-US" sz="2400" dirty="0">
                <a:solidFill>
                  <a:schemeClr val="bg1"/>
                </a:solidFill>
              </a:rPr>
              <a:t>  Introduction to Dataset</a:t>
            </a:r>
          </a:p>
          <a:p>
            <a:pPr marL="342900" indent="-342900">
              <a:buAutoNum type="arabicPeriod"/>
            </a:pPr>
            <a:r>
              <a:rPr lang="en-US" sz="2400" dirty="0">
                <a:solidFill>
                  <a:schemeClr val="bg1"/>
                </a:solidFill>
              </a:rPr>
              <a:t>  Data Dictionary</a:t>
            </a:r>
          </a:p>
          <a:p>
            <a:pPr marL="342900" indent="-342900">
              <a:buAutoNum type="arabicPeriod"/>
            </a:pPr>
            <a:r>
              <a:rPr lang="en-US" sz="2400" dirty="0">
                <a:solidFill>
                  <a:schemeClr val="bg1"/>
                </a:solidFill>
              </a:rPr>
              <a:t>  Statistical Description of Data</a:t>
            </a:r>
          </a:p>
          <a:p>
            <a:pPr marL="342900" indent="-342900">
              <a:buAutoNum type="arabicPeriod"/>
            </a:pPr>
            <a:r>
              <a:rPr lang="en-US" sz="2400" dirty="0">
                <a:solidFill>
                  <a:schemeClr val="bg1"/>
                </a:solidFill>
              </a:rPr>
              <a:t>  Snapshots of Literature Review</a:t>
            </a:r>
          </a:p>
          <a:p>
            <a:pPr marL="342900" indent="-342900">
              <a:buAutoNum type="arabicPeriod"/>
            </a:pPr>
            <a:r>
              <a:rPr lang="en-US" sz="2400" dirty="0">
                <a:solidFill>
                  <a:schemeClr val="bg1"/>
                </a:solidFill>
              </a:rPr>
              <a:t>  Data Preprocessing</a:t>
            </a:r>
          </a:p>
          <a:p>
            <a:pPr marL="342900" indent="-342900">
              <a:buAutoNum type="arabicPeriod"/>
            </a:pPr>
            <a:r>
              <a:rPr lang="en-US" sz="2400" dirty="0">
                <a:solidFill>
                  <a:schemeClr val="bg1"/>
                </a:solidFill>
              </a:rPr>
              <a:t>  Insights from Data Analysis</a:t>
            </a:r>
          </a:p>
          <a:p>
            <a:pPr marL="342900" indent="-342900">
              <a:buAutoNum type="arabicPeriod"/>
            </a:pPr>
            <a:r>
              <a:rPr lang="en-US" sz="2400" dirty="0">
                <a:solidFill>
                  <a:schemeClr val="bg1"/>
                </a:solidFill>
              </a:rPr>
              <a:t>  Effectiveness of Research Report</a:t>
            </a:r>
          </a:p>
          <a:p>
            <a:pPr marL="342900" indent="-342900">
              <a:buAutoNum type="arabicPeriod"/>
            </a:pPr>
            <a:r>
              <a:rPr lang="en-US" sz="2400" dirty="0">
                <a:solidFill>
                  <a:schemeClr val="bg1"/>
                </a:solidFill>
              </a:rPr>
              <a:t> References</a:t>
            </a:r>
          </a:p>
        </p:txBody>
      </p:sp>
    </p:spTree>
    <p:extLst>
      <p:ext uri="{BB962C8B-B14F-4D97-AF65-F5344CB8AC3E}">
        <p14:creationId xmlns:p14="http://schemas.microsoft.com/office/powerpoint/2010/main" val="284102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showing the covid-19 cases&#10;&#10;Description automatically generated">
            <a:extLst>
              <a:ext uri="{FF2B5EF4-FFF2-40B4-BE49-F238E27FC236}">
                <a16:creationId xmlns:a16="http://schemas.microsoft.com/office/drawing/2014/main" id="{4E308206-C096-2687-3830-44308563C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619966"/>
            <a:ext cx="11226799" cy="5613399"/>
          </a:xfrm>
          <a:prstGeom prst="rect">
            <a:avLst/>
          </a:prstGeom>
        </p:spPr>
      </p:pic>
    </p:spTree>
    <p:extLst>
      <p:ext uri="{BB962C8B-B14F-4D97-AF65-F5344CB8AC3E}">
        <p14:creationId xmlns:p14="http://schemas.microsoft.com/office/powerpoint/2010/main" val="194935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90" name="Rectangle 1028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2" name="Rectangle 1029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4" name="Rectangle 1029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6" name="Rectangle 1029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8" name="Rectangle 1029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0" name="Rectangle 1029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2" name="Rectangle 1030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Figure thumbnail gr2">
            <a:extLst>
              <a:ext uri="{FF2B5EF4-FFF2-40B4-BE49-F238E27FC236}">
                <a16:creationId xmlns:a16="http://schemas.microsoft.com/office/drawing/2014/main" id="{12CAC999-57BC-F349-F11B-7D5DB6DEAB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676100"/>
            <a:ext cx="11226799" cy="55011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60993F-6445-A38D-7C8C-A97CC15DB0A2}"/>
              </a:ext>
            </a:extLst>
          </p:cNvPr>
          <p:cNvSpPr txBox="1"/>
          <p:nvPr/>
        </p:nvSpPr>
        <p:spPr>
          <a:xfrm>
            <a:off x="4754879" y="6101212"/>
            <a:ext cx="6350597" cy="646331"/>
          </a:xfrm>
          <a:prstGeom prst="rect">
            <a:avLst/>
          </a:prstGeom>
          <a:noFill/>
        </p:spPr>
        <p:txBody>
          <a:bodyPr wrap="square" rtlCol="0">
            <a:spAutoFit/>
          </a:bodyPr>
          <a:lstStyle/>
          <a:p>
            <a:r>
              <a:rPr lang="en-CA" b="1" i="0" u="none" strike="noStrike" dirty="0">
                <a:solidFill>
                  <a:srgbClr val="505050"/>
                </a:solidFill>
                <a:effectLst/>
                <a:latin typeface="Source Sans Pro" panose="020B0503030403020204" pitchFamily="34" charset="0"/>
              </a:rPr>
              <a:t>Global distribution of estimated excess mortality rate due to the COVID-19 pandemic, for the cumulative period .</a:t>
            </a:r>
            <a:endParaRPr lang="en-US" dirty="0"/>
          </a:p>
        </p:txBody>
      </p:sp>
    </p:spTree>
    <p:extLst>
      <p:ext uri="{BB962C8B-B14F-4D97-AF65-F5344CB8AC3E}">
        <p14:creationId xmlns:p14="http://schemas.microsoft.com/office/powerpoint/2010/main" val="262685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73" name="Rectangle 11272">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Rectangle 11278">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Rectangle 11282">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Figure thumbnail gr1">
            <a:extLst>
              <a:ext uri="{FF2B5EF4-FFF2-40B4-BE49-F238E27FC236}">
                <a16:creationId xmlns:a16="http://schemas.microsoft.com/office/drawing/2014/main" id="{12F8ABF7-C80F-E706-CAAC-3E30A9C1B9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600" y="1181306"/>
            <a:ext cx="11226799" cy="4490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A9CAC5-18B8-3843-2A82-99DE5FD9898C}"/>
              </a:ext>
            </a:extLst>
          </p:cNvPr>
          <p:cNvSpPr txBox="1"/>
          <p:nvPr/>
        </p:nvSpPr>
        <p:spPr>
          <a:xfrm>
            <a:off x="599635" y="6223318"/>
            <a:ext cx="10992729" cy="369332"/>
          </a:xfrm>
          <a:prstGeom prst="rect">
            <a:avLst/>
          </a:prstGeom>
          <a:noFill/>
        </p:spPr>
        <p:txBody>
          <a:bodyPr wrap="square" rtlCol="0">
            <a:spAutoFit/>
          </a:bodyPr>
          <a:lstStyle/>
          <a:p>
            <a:r>
              <a:rPr lang="en-CA" b="1" i="0" u="none" strike="noStrike" dirty="0">
                <a:solidFill>
                  <a:srgbClr val="505050"/>
                </a:solidFill>
                <a:effectLst/>
                <a:latin typeface="Source Sans Pro" panose="020B0503030403020204" pitchFamily="34" charset="0"/>
              </a:rPr>
              <a:t>Late registration in all-cause mortality and its effect on computed excess mortality over time, USA</a:t>
            </a:r>
            <a:endParaRPr lang="en-US" dirty="0"/>
          </a:p>
        </p:txBody>
      </p:sp>
    </p:spTree>
    <p:extLst>
      <p:ext uri="{BB962C8B-B14F-4D97-AF65-F5344CB8AC3E}">
        <p14:creationId xmlns:p14="http://schemas.microsoft.com/office/powerpoint/2010/main" val="175257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5" name="Picture 4" descr="Pen placed on top of a signature line">
            <a:extLst>
              <a:ext uri="{FF2B5EF4-FFF2-40B4-BE49-F238E27FC236}">
                <a16:creationId xmlns:a16="http://schemas.microsoft.com/office/drawing/2014/main" id="{56BE0DD4-2D40-E03B-E516-0DFADA7FD0F4}"/>
              </a:ext>
            </a:extLst>
          </p:cNvPr>
          <p:cNvPicPr>
            <a:picLocks noChangeAspect="1"/>
          </p:cNvPicPr>
          <p:nvPr/>
        </p:nvPicPr>
        <p:blipFill rotWithShape="1">
          <a:blip r:embed="rId2"/>
          <a:srcRect b="15714"/>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0"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2CB46E94-A06C-18C2-4839-C5FF174E7C3A}"/>
              </a:ext>
            </a:extLst>
          </p:cNvPr>
          <p:cNvSpPr>
            <a:spLocks noGrp="1"/>
          </p:cNvSpPr>
          <p:nvPr>
            <p:ph type="title"/>
          </p:nvPr>
        </p:nvSpPr>
        <p:spPr>
          <a:xfrm>
            <a:off x="1915127" y="2879970"/>
            <a:ext cx="8361229" cy="2098226"/>
          </a:xfrm>
        </p:spPr>
        <p:txBody>
          <a:bodyPr vert="horz" lIns="91440" tIns="45720" rIns="91440" bIns="45720" rtlCol="0" anchor="b">
            <a:noAutofit/>
          </a:bodyPr>
          <a:lstStyle/>
          <a:p>
            <a:pPr algn="ctr">
              <a:lnSpc>
                <a:spcPct val="200000"/>
              </a:lnSpc>
            </a:pPr>
            <a:r>
              <a:rPr lang="en-US" sz="7200" cap="all" dirty="0">
                <a:solidFill>
                  <a:schemeClr val="bg2"/>
                </a:solidFill>
              </a:rPr>
              <a:t>Conclusion and Recommendation :</a:t>
            </a:r>
          </a:p>
        </p:txBody>
      </p:sp>
    </p:spTree>
    <p:extLst>
      <p:ext uri="{BB962C8B-B14F-4D97-AF65-F5344CB8AC3E}">
        <p14:creationId xmlns:p14="http://schemas.microsoft.com/office/powerpoint/2010/main" val="29519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D4B5D3-6CCC-0C31-58E0-A0B7B7EA049B}"/>
              </a:ext>
            </a:extLst>
          </p:cNvPr>
          <p:cNvSpPr txBox="1"/>
          <p:nvPr/>
        </p:nvSpPr>
        <p:spPr>
          <a:xfrm>
            <a:off x="956603" y="323557"/>
            <a:ext cx="11235397" cy="3447098"/>
          </a:xfrm>
          <a:prstGeom prst="rect">
            <a:avLst/>
          </a:prstGeom>
          <a:noFill/>
        </p:spPr>
        <p:txBody>
          <a:bodyPr wrap="square" rtlCol="0">
            <a:spAutoFit/>
          </a:bodyPr>
          <a:lstStyle/>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1.  Epidemiological Trends:</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Analyze the spread of the virus over time to identify hotspots and potential areas of concern.</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Monitor the reproductive number (R0) and the impact of different variants to guide targeted interventions.</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Use modeling and forecasting to anticipate potential future trends and prepare for different scenarios.</a:t>
            </a:r>
          </a:p>
          <a:p>
            <a:pPr algn="just"/>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Recommendation:</a:t>
            </a: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Implement targeted interventions in areas with high transmission rates, and closely monitor areas experiencing outbreaks.</a:t>
            </a:r>
          </a:p>
          <a:p>
            <a:endParaRPr lang="en-US" dirty="0"/>
          </a:p>
        </p:txBody>
      </p:sp>
      <p:sp>
        <p:nvSpPr>
          <p:cNvPr id="9" name="TextBox 8">
            <a:extLst>
              <a:ext uri="{FF2B5EF4-FFF2-40B4-BE49-F238E27FC236}">
                <a16:creationId xmlns:a16="http://schemas.microsoft.com/office/drawing/2014/main" id="{1E6D5A46-FE66-1AB0-9E62-D839126D5B4B}"/>
              </a:ext>
            </a:extLst>
          </p:cNvPr>
          <p:cNvSpPr txBox="1"/>
          <p:nvPr/>
        </p:nvSpPr>
        <p:spPr>
          <a:xfrm>
            <a:off x="956603" y="4026456"/>
            <a:ext cx="11235397" cy="2831544"/>
          </a:xfrm>
          <a:prstGeom prst="rect">
            <a:avLst/>
          </a:prstGeom>
          <a:noFill/>
        </p:spPr>
        <p:txBody>
          <a:bodyPr wrap="square" rtlCol="0">
            <a:spAutoFit/>
          </a:bodyPr>
          <a:lstStyle/>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2.</a:t>
            </a: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Vulnerable Populations:</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Identify demographic groups most vulnerable to severe outcomes from COVID-19.</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Prioritize vaccination and resource allocation based on vulnerability.</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Recommendation:</a:t>
            </a: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Launch vaccination campaigns focusing on high-risk groups, such as elderly individuals and individuals with underlying health conditions.</a:t>
            </a:r>
          </a:p>
          <a:p>
            <a:endParaRPr lang="en-US" dirty="0"/>
          </a:p>
        </p:txBody>
      </p:sp>
    </p:spTree>
    <p:extLst>
      <p:ext uri="{BB962C8B-B14F-4D97-AF65-F5344CB8AC3E}">
        <p14:creationId xmlns:p14="http://schemas.microsoft.com/office/powerpoint/2010/main" val="350369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AEA9A-4EF6-F753-EFAA-0CDDFA5F27B5}"/>
              </a:ext>
            </a:extLst>
          </p:cNvPr>
          <p:cNvSpPr txBox="1"/>
          <p:nvPr/>
        </p:nvSpPr>
        <p:spPr>
          <a:xfrm>
            <a:off x="956603" y="323557"/>
            <a:ext cx="11235397" cy="2831544"/>
          </a:xfrm>
          <a:prstGeom prst="rect">
            <a:avLst/>
          </a:prstGeom>
          <a:noFill/>
        </p:spPr>
        <p:txBody>
          <a:bodyPr wrap="square" rtlCol="0">
            <a:spAutoFit/>
          </a:bodyPr>
          <a:lstStyle/>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3.</a:t>
            </a:r>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Healthcare System Capacity:</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Monitor hospitalization rates, ICU admissions, and medical resource availability.</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Plan for resource allocation and surge capacity.</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   Recommendation: </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Build healthcare system capacity to handle surges and emergencies effectively.</a:t>
            </a:r>
          </a:p>
          <a:p>
            <a:endParaRPr lang="en-US" dirty="0"/>
          </a:p>
        </p:txBody>
      </p:sp>
      <p:sp>
        <p:nvSpPr>
          <p:cNvPr id="6" name="TextBox 5">
            <a:extLst>
              <a:ext uri="{FF2B5EF4-FFF2-40B4-BE49-F238E27FC236}">
                <a16:creationId xmlns:a16="http://schemas.microsoft.com/office/drawing/2014/main" id="{DDBC20B3-4621-135D-3112-636CF7BC7B2A}"/>
              </a:ext>
            </a:extLst>
          </p:cNvPr>
          <p:cNvSpPr txBox="1"/>
          <p:nvPr/>
        </p:nvSpPr>
        <p:spPr>
          <a:xfrm>
            <a:off x="956603" y="3429000"/>
            <a:ext cx="9143999" cy="3139321"/>
          </a:xfrm>
          <a:prstGeom prst="rect">
            <a:avLst/>
          </a:prstGeom>
          <a:noFill/>
        </p:spPr>
        <p:txBody>
          <a:bodyPr wrap="square">
            <a:spAutoFit/>
          </a:bodyPr>
          <a:lstStyle/>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4. Vaccination Effectiveness:</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Analyze vaccination data to assess vaccine effectiveness and the need for booster shots.</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 Monitor the overall impact of vaccination on reducing severe cases and deaths.</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b="1" kern="100" dirty="0">
                <a:effectLst/>
                <a:latin typeface="Calibri" panose="020F0502020204030204" pitchFamily="34" charset="0"/>
                <a:ea typeface="Calibri" panose="020F0502020204030204" pitchFamily="34" charset="0"/>
                <a:cs typeface="Times New Roman" panose="02020603050405020304" pitchFamily="18" charset="0"/>
              </a:rPr>
              <a:t>   Recommendation:</a:t>
            </a:r>
            <a:endParaRPr lang="en-CA"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CA" sz="2000" kern="100" dirty="0">
                <a:effectLst/>
                <a:latin typeface="Calibri" panose="020F0502020204030204" pitchFamily="34" charset="0"/>
                <a:ea typeface="Calibri" panose="020F0502020204030204" pitchFamily="34" charset="0"/>
                <a:cs typeface="Times New Roman" panose="02020603050405020304" pitchFamily="18" charset="0"/>
              </a:rPr>
              <a:t> Ensure equitable distribution of vaccines and prioritize booster shots as needed.</a:t>
            </a:r>
          </a:p>
          <a:p>
            <a:pPr algn="just"/>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541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1449-6B9F-28AD-D83D-5359E7001782}"/>
              </a:ext>
            </a:extLst>
          </p:cNvPr>
          <p:cNvSpPr>
            <a:spLocks noGrp="1"/>
          </p:cNvSpPr>
          <p:nvPr>
            <p:ph type="title"/>
          </p:nvPr>
        </p:nvSpPr>
        <p:spPr>
          <a:xfrm>
            <a:off x="1371600" y="685800"/>
            <a:ext cx="9601200" cy="946052"/>
          </a:xfrm>
        </p:spPr>
        <p:txBody>
          <a:bodyPr/>
          <a:lstStyle/>
          <a:p>
            <a:r>
              <a:rPr lang="en-US" dirty="0"/>
              <a:t>References :</a:t>
            </a:r>
          </a:p>
        </p:txBody>
      </p:sp>
      <p:sp>
        <p:nvSpPr>
          <p:cNvPr id="3" name="Content Placeholder 2">
            <a:extLst>
              <a:ext uri="{FF2B5EF4-FFF2-40B4-BE49-F238E27FC236}">
                <a16:creationId xmlns:a16="http://schemas.microsoft.com/office/drawing/2014/main" id="{DF261AB9-80ED-85DA-C78B-9336FEBD1277}"/>
              </a:ext>
            </a:extLst>
          </p:cNvPr>
          <p:cNvSpPr>
            <a:spLocks noGrp="1"/>
          </p:cNvSpPr>
          <p:nvPr>
            <p:ph idx="1"/>
          </p:nvPr>
        </p:nvSpPr>
        <p:spPr/>
        <p:txBody>
          <a:bodyPr/>
          <a:lstStyle/>
          <a:p>
            <a:r>
              <a:rPr lang="en-US" dirty="0"/>
              <a:t>Link to the Dataset : </a:t>
            </a:r>
            <a:r>
              <a:rPr lang="en-US" dirty="0">
                <a:hlinkClick r:id="rId2"/>
              </a:rPr>
              <a:t>https://ourworldindata.org/covid-deaths</a:t>
            </a:r>
            <a:endParaRPr lang="en-US" dirty="0"/>
          </a:p>
          <a:p>
            <a:r>
              <a:rPr lang="en-US" dirty="0"/>
              <a:t>Link to </a:t>
            </a:r>
            <a:r>
              <a:rPr lang="en-US" dirty="0" err="1"/>
              <a:t>Github</a:t>
            </a:r>
            <a:r>
              <a:rPr lang="en-US" dirty="0"/>
              <a:t> account : </a:t>
            </a:r>
            <a:r>
              <a:rPr lang="en-US" dirty="0">
                <a:hlinkClick r:id="rId3"/>
              </a:rPr>
              <a:t>https://github.com/SamantaRana11/CapstoneProject</a:t>
            </a:r>
            <a:endParaRPr lang="en-US" dirty="0"/>
          </a:p>
          <a:p>
            <a:endParaRPr lang="en-US" dirty="0"/>
          </a:p>
          <a:p>
            <a:endParaRPr lang="en-US" dirty="0"/>
          </a:p>
          <a:p>
            <a:pPr marL="0" indent="0">
              <a:buNone/>
            </a:pPr>
            <a:endParaRPr lang="en-US" dirty="0"/>
          </a:p>
          <a:p>
            <a:r>
              <a:rPr lang="en-US" dirty="0">
                <a:hlinkClick r:id="rId4"/>
              </a:rPr>
              <a:t>https://www.frontiersin.org/articles/10.3389/fpsyg.2020.569348/full#B16</a:t>
            </a:r>
            <a:endParaRPr lang="en-US" dirty="0"/>
          </a:p>
          <a:p>
            <a:r>
              <a:rPr lang="en-US" dirty="0">
                <a:hlinkClick r:id="rId5"/>
              </a:rPr>
              <a:t>https://www.frontiersin.org/articles/10.3389/fpsyg.2020.569348/full#B24</a:t>
            </a:r>
            <a:endParaRPr lang="en-US" dirty="0"/>
          </a:p>
          <a:p>
            <a:r>
              <a:rPr lang="en-US" dirty="0">
                <a:hlinkClick r:id="rId6"/>
              </a:rPr>
              <a:t>https://www.frontiersin.org/articles/10.3389/fpsyg.2020.569348/full#B1</a:t>
            </a:r>
            <a:endParaRPr lang="en-US" dirty="0"/>
          </a:p>
          <a:p>
            <a:endParaRPr lang="en-US" dirty="0"/>
          </a:p>
        </p:txBody>
      </p:sp>
    </p:spTree>
    <p:extLst>
      <p:ext uri="{BB962C8B-B14F-4D97-AF65-F5344CB8AC3E}">
        <p14:creationId xmlns:p14="http://schemas.microsoft.com/office/powerpoint/2010/main" val="14907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E479-4386-B5BA-7D4D-7999FB356580}"/>
              </a:ext>
            </a:extLst>
          </p:cNvPr>
          <p:cNvSpPr>
            <a:spLocks noGrp="1"/>
          </p:cNvSpPr>
          <p:nvPr>
            <p:ph type="title"/>
          </p:nvPr>
        </p:nvSpPr>
        <p:spPr>
          <a:xfrm>
            <a:off x="1371600" y="685800"/>
            <a:ext cx="9601200" cy="886146"/>
          </a:xfrm>
        </p:spPr>
        <p:txBody>
          <a:bodyPr/>
          <a:lstStyle/>
          <a:p>
            <a:r>
              <a:rPr lang="en-US" dirty="0"/>
              <a:t>Abstract :</a:t>
            </a:r>
          </a:p>
        </p:txBody>
      </p:sp>
      <p:sp>
        <p:nvSpPr>
          <p:cNvPr id="3" name="Content Placeholder 2">
            <a:extLst>
              <a:ext uri="{FF2B5EF4-FFF2-40B4-BE49-F238E27FC236}">
                <a16:creationId xmlns:a16="http://schemas.microsoft.com/office/drawing/2014/main" id="{F15A7BE3-7D25-F2AB-BF90-BCF0FB382A71}"/>
              </a:ext>
            </a:extLst>
          </p:cNvPr>
          <p:cNvSpPr>
            <a:spLocks noGrp="1"/>
          </p:cNvSpPr>
          <p:nvPr>
            <p:ph idx="1"/>
          </p:nvPr>
        </p:nvSpPr>
        <p:spPr>
          <a:xfrm>
            <a:off x="1238036" y="1571946"/>
            <a:ext cx="10515600" cy="4839128"/>
          </a:xfrm>
        </p:spPr>
        <p:txBody>
          <a:bodyPr>
            <a:normAutofit/>
          </a:bodyPr>
          <a:lstStyle/>
          <a:p>
            <a:pPr>
              <a:lnSpc>
                <a:spcPct val="150000"/>
              </a:lnSpc>
            </a:pP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This research study presents a comprehensive analysis of a global COVID-19 dataset, encompassing COVID-19 deaths and vaccinations, as well as factors such as hospital capacity, bed availability, vaccination success rates, and survival rates. The objective is to examine the interplay between these significant factors and understand their impact on the COVID-19 pandemic worldwide. </a:t>
            </a:r>
            <a:endParaRPr lang="en-CA"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The findings of this research have implications for policymakers, healthcare professionals, and public health organizations worldwide. The insights derived from this analysis can contribute to informed decision-making, resource allocation, and the development of effective strategies to combat the ongoing COVID-19 crisis. Ultimately, the research aims to provide valuable insights into mitigating the impact of the pandemic and improving global health outcomes.</a:t>
            </a:r>
            <a:endParaRPr lang="en-CA"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032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A6C3-09F2-D6E6-344F-FB8263739A5A}"/>
              </a:ext>
            </a:extLst>
          </p:cNvPr>
          <p:cNvSpPr>
            <a:spLocks noGrp="1"/>
          </p:cNvSpPr>
          <p:nvPr>
            <p:ph type="title"/>
          </p:nvPr>
        </p:nvSpPr>
        <p:spPr>
          <a:xfrm>
            <a:off x="1295400" y="323636"/>
            <a:ext cx="9601200" cy="783404"/>
          </a:xfrm>
        </p:spPr>
        <p:txBody>
          <a:bodyPr/>
          <a:lstStyle/>
          <a:p>
            <a:r>
              <a:rPr lang="en-US" dirty="0"/>
              <a:t>Research Questions :</a:t>
            </a:r>
          </a:p>
        </p:txBody>
      </p:sp>
      <p:sp>
        <p:nvSpPr>
          <p:cNvPr id="3" name="Content Placeholder 2">
            <a:extLst>
              <a:ext uri="{FF2B5EF4-FFF2-40B4-BE49-F238E27FC236}">
                <a16:creationId xmlns:a16="http://schemas.microsoft.com/office/drawing/2014/main" id="{EA5A83EC-4293-233E-04BC-7411E60D1B0C}"/>
              </a:ext>
            </a:extLst>
          </p:cNvPr>
          <p:cNvSpPr>
            <a:spLocks noGrp="1"/>
          </p:cNvSpPr>
          <p:nvPr>
            <p:ph idx="1"/>
          </p:nvPr>
        </p:nvSpPr>
        <p:spPr>
          <a:xfrm>
            <a:off x="945222" y="1335640"/>
            <a:ext cx="10798139" cy="5198724"/>
          </a:xfrm>
        </p:spPr>
        <p:txBody>
          <a:bodyPr>
            <a:normAutofit fontScale="92500" lnSpcReduction="20000"/>
          </a:bodyPr>
          <a:lstStyle/>
          <a:p>
            <a:pPr algn="just">
              <a:lnSpc>
                <a:spcPct val="16000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1. Can the current vaccination rates and success rates be used to predict future trends in COVID-19 deaths globally?</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60000"/>
              </a:lnSpc>
              <a:buNone/>
            </a:pP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How does the strain on healthcare systems affect COVID-19 outcomes and survival rates?</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60000"/>
              </a:lnSpc>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What insights can be derived from the analysis to inform decision-making and the development of effective strategies to combat the ongoing COVID-19 crisis?</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60000"/>
              </a:lnSpc>
              <a:buNone/>
            </a:pP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4. How can the insights from the analysis be leveraged to develop predictive models that aid decision-making, resource allocation, and the formulation of effective strategies to combat the ongoing COVID-19 crisis globally</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60000"/>
              </a:lnSpc>
              <a:buNone/>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5. Can we develop a predictive model that takes into account hospital capacity, including available beds and ICU capacity, to estimate the impact of COVID-19 on healthcare systems and predict future strain levels?</a:t>
            </a:r>
            <a:endParaRPr lang="en-CA"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60000"/>
              </a:lnSpc>
            </a:pPr>
            <a:endParaRPr lang="en-US" sz="1200" b="1" dirty="0"/>
          </a:p>
        </p:txBody>
      </p:sp>
    </p:spTree>
    <p:extLst>
      <p:ext uri="{BB962C8B-B14F-4D97-AF65-F5344CB8AC3E}">
        <p14:creationId xmlns:p14="http://schemas.microsoft.com/office/powerpoint/2010/main" val="231342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E38C-6DD3-323B-B3CA-FC9A884B0B6A}"/>
              </a:ext>
            </a:extLst>
          </p:cNvPr>
          <p:cNvSpPr>
            <a:spLocks noGrp="1"/>
          </p:cNvSpPr>
          <p:nvPr>
            <p:ph type="title"/>
          </p:nvPr>
        </p:nvSpPr>
        <p:spPr>
          <a:xfrm>
            <a:off x="977705" y="283866"/>
            <a:ext cx="9601200" cy="773130"/>
          </a:xfrm>
        </p:spPr>
        <p:txBody>
          <a:bodyPr/>
          <a:lstStyle/>
          <a:p>
            <a:r>
              <a:rPr lang="en-US" dirty="0"/>
              <a:t>Introduction to Dataset :</a:t>
            </a:r>
          </a:p>
        </p:txBody>
      </p:sp>
      <p:pic>
        <p:nvPicPr>
          <p:cNvPr id="1026" name="Picture 2" descr="Corona Reaction GIF by INTO ACTION">
            <a:extLst>
              <a:ext uri="{FF2B5EF4-FFF2-40B4-BE49-F238E27FC236}">
                <a16:creationId xmlns:a16="http://schemas.microsoft.com/office/drawing/2014/main" id="{BAE8E6B2-6720-C880-7DDA-D42017BC6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999" y="152529"/>
            <a:ext cx="2612801" cy="2612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rona Wash Your Hands GIF by Ad Council">
            <a:extLst>
              <a:ext uri="{FF2B5EF4-FFF2-40B4-BE49-F238E27FC236}">
                <a16:creationId xmlns:a16="http://schemas.microsoft.com/office/drawing/2014/main" id="{F5184A60-3309-A9B9-05DC-EBDF7A1D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142" y="4263381"/>
            <a:ext cx="3747868" cy="2310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2EDF9D-7DF1-EE37-11B2-59D83A9CC75A}"/>
              </a:ext>
            </a:extLst>
          </p:cNvPr>
          <p:cNvSpPr txBox="1"/>
          <p:nvPr/>
        </p:nvSpPr>
        <p:spPr>
          <a:xfrm>
            <a:off x="856697" y="1056996"/>
            <a:ext cx="8778311" cy="304698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dataset at the heart of our study stands as a testament to the magnitude of the pandemic's impact, encompassing an impressive 10,868,428 instances. Each instance represents a unique snapshot of time, capturing various attributes that detail the evolution of the pandemic from its inception in January 2020 to the present day. The richness of this dataset empowers us to delve into a plethora of factors that have shaped the trajectory of Covid-19, allowing us to draw meaningful correlations and glean profound insights.</a:t>
            </a:r>
          </a:p>
        </p:txBody>
      </p:sp>
      <p:sp>
        <p:nvSpPr>
          <p:cNvPr id="5" name="TextBox 4">
            <a:extLst>
              <a:ext uri="{FF2B5EF4-FFF2-40B4-BE49-F238E27FC236}">
                <a16:creationId xmlns:a16="http://schemas.microsoft.com/office/drawing/2014/main" id="{3F9C1EA6-BB71-5988-4A69-BC4B46B53CA3}"/>
              </a:ext>
            </a:extLst>
          </p:cNvPr>
          <p:cNvSpPr txBox="1"/>
          <p:nvPr/>
        </p:nvSpPr>
        <p:spPr>
          <a:xfrm>
            <a:off x="5778304" y="4473526"/>
            <a:ext cx="6094828" cy="1815882"/>
          </a:xfrm>
          <a:prstGeom prst="rect">
            <a:avLst/>
          </a:prstGeom>
          <a:noFill/>
        </p:spPr>
        <p:txBody>
          <a:bodyPr wrap="square" rtlCol="0">
            <a:spAutoFit/>
          </a:bodyPr>
          <a:lstStyle/>
          <a:p>
            <a:r>
              <a:rPr lang="en-CA" sz="2800" b="1" dirty="0">
                <a:effectLst/>
                <a:latin typeface="Times New Roman" panose="02020603050405020304" pitchFamily="18" charset="0"/>
                <a:ea typeface="Calibri" panose="020F0502020204030204" pitchFamily="34" charset="0"/>
              </a:rPr>
              <a:t>Crucial to our investigation are the two pivotal dimensions: </a:t>
            </a:r>
          </a:p>
          <a:p>
            <a:endParaRPr lang="en-CA" sz="2800" b="1" dirty="0">
              <a:latin typeface="Times New Roman" panose="02020603050405020304" pitchFamily="18" charset="0"/>
              <a:ea typeface="Calibri" panose="020F0502020204030204" pitchFamily="34" charset="0"/>
            </a:endParaRPr>
          </a:p>
          <a:p>
            <a:r>
              <a:rPr lang="en-CA" sz="2800" b="1" dirty="0">
                <a:effectLst/>
                <a:latin typeface="Times New Roman" panose="02020603050405020304" pitchFamily="18" charset="0"/>
                <a:ea typeface="Calibri" panose="020F0502020204030204" pitchFamily="34" charset="0"/>
              </a:rPr>
              <a:t>Covid Deaths and Covid Vaccinations. </a:t>
            </a:r>
            <a:endParaRPr lang="en-US" sz="2800" b="1" dirty="0"/>
          </a:p>
        </p:txBody>
      </p:sp>
    </p:spTree>
    <p:extLst>
      <p:ext uri="{BB962C8B-B14F-4D97-AF65-F5344CB8AC3E}">
        <p14:creationId xmlns:p14="http://schemas.microsoft.com/office/powerpoint/2010/main" val="294056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88C1-EB97-9369-30E0-48ABD6D76014}"/>
              </a:ext>
            </a:extLst>
          </p:cNvPr>
          <p:cNvSpPr>
            <a:spLocks noGrp="1"/>
          </p:cNvSpPr>
          <p:nvPr>
            <p:ph type="title"/>
          </p:nvPr>
        </p:nvSpPr>
        <p:spPr>
          <a:xfrm>
            <a:off x="991772" y="228014"/>
            <a:ext cx="9601200" cy="805375"/>
          </a:xfrm>
        </p:spPr>
        <p:txBody>
          <a:bodyPr/>
          <a:lstStyle/>
          <a:p>
            <a:r>
              <a:rPr lang="en-US" dirty="0"/>
              <a:t>Data Dictionary :</a:t>
            </a:r>
          </a:p>
        </p:txBody>
      </p:sp>
      <p:graphicFrame>
        <p:nvGraphicFramePr>
          <p:cNvPr id="4" name="Table 3">
            <a:extLst>
              <a:ext uri="{FF2B5EF4-FFF2-40B4-BE49-F238E27FC236}">
                <a16:creationId xmlns:a16="http://schemas.microsoft.com/office/drawing/2014/main" id="{FAD27FC0-C8FD-8389-41C6-787984DD191E}"/>
              </a:ext>
            </a:extLst>
          </p:cNvPr>
          <p:cNvGraphicFramePr>
            <a:graphicFrameLocks noGrp="1"/>
          </p:cNvGraphicFramePr>
          <p:nvPr>
            <p:extLst>
              <p:ext uri="{D42A27DB-BD31-4B8C-83A1-F6EECF244321}">
                <p14:modId xmlns:p14="http://schemas.microsoft.com/office/powerpoint/2010/main" val="988976901"/>
              </p:ext>
            </p:extLst>
          </p:nvPr>
        </p:nvGraphicFramePr>
        <p:xfrm>
          <a:off x="991772" y="1256128"/>
          <a:ext cx="7199482" cy="2014608"/>
        </p:xfrm>
        <a:graphic>
          <a:graphicData uri="http://schemas.openxmlformats.org/drawingml/2006/table">
            <a:tbl>
              <a:tblPr firstRow="1" firstCol="1" bandRow="1">
                <a:tableStyleId>{5C22544A-7EE6-4342-B048-85BDC9FD1C3A}</a:tableStyleId>
              </a:tblPr>
              <a:tblGrid>
                <a:gridCol w="1016398">
                  <a:extLst>
                    <a:ext uri="{9D8B030D-6E8A-4147-A177-3AD203B41FA5}">
                      <a16:colId xmlns:a16="http://schemas.microsoft.com/office/drawing/2014/main" val="1747799427"/>
                    </a:ext>
                  </a:extLst>
                </a:gridCol>
                <a:gridCol w="3779150">
                  <a:extLst>
                    <a:ext uri="{9D8B030D-6E8A-4147-A177-3AD203B41FA5}">
                      <a16:colId xmlns:a16="http://schemas.microsoft.com/office/drawing/2014/main" val="1318630288"/>
                    </a:ext>
                  </a:extLst>
                </a:gridCol>
                <a:gridCol w="1195807">
                  <a:extLst>
                    <a:ext uri="{9D8B030D-6E8A-4147-A177-3AD203B41FA5}">
                      <a16:colId xmlns:a16="http://schemas.microsoft.com/office/drawing/2014/main" val="2455569123"/>
                    </a:ext>
                  </a:extLst>
                </a:gridCol>
                <a:gridCol w="1208127">
                  <a:extLst>
                    <a:ext uri="{9D8B030D-6E8A-4147-A177-3AD203B41FA5}">
                      <a16:colId xmlns:a16="http://schemas.microsoft.com/office/drawing/2014/main" val="2693698250"/>
                    </a:ext>
                  </a:extLst>
                </a:gridCol>
              </a:tblGrid>
              <a:tr h="575603">
                <a:tc>
                  <a:txBody>
                    <a:bodyPr/>
                    <a:lstStyle/>
                    <a:p>
                      <a:pPr algn="ctr"/>
                      <a:r>
                        <a:rPr lang="en-CA" sz="1200" kern="100">
                          <a:effectLst/>
                        </a:rPr>
                        <a:t>S. no</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dirty="0">
                          <a:effectLst/>
                        </a:rPr>
                        <a:t>Column names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Non-null count</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DTypes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206114"/>
                  </a:ext>
                </a:extLst>
              </a:tr>
              <a:tr h="287801">
                <a:tc>
                  <a:txBody>
                    <a:bodyPr/>
                    <a:lstStyle/>
                    <a:p>
                      <a:pPr algn="ctr"/>
                      <a:r>
                        <a:rPr lang="en-CA" sz="1200" kern="100">
                          <a:effectLst/>
                        </a:rPr>
                        <a:t>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100" dirty="0" err="1">
                          <a:effectLst/>
                        </a:rPr>
                        <a:t>iso_code</a:t>
                      </a:r>
                      <a:r>
                        <a:rPr lang="en-CA" sz="1050" kern="100" dirty="0">
                          <a:effectLst/>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313267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category</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584696"/>
                  </a:ext>
                </a:extLst>
              </a:tr>
              <a:tr h="287801">
                <a:tc>
                  <a:txBody>
                    <a:bodyPr/>
                    <a:lstStyle/>
                    <a:p>
                      <a:pPr algn="ctr"/>
                      <a:r>
                        <a:rPr lang="en-CA" sz="1200" kern="100">
                          <a:effectLst/>
                        </a:rPr>
                        <a:t>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100">
                          <a:effectLst/>
                        </a:rPr>
                        <a:t>continent</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298368</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category</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1307015"/>
                  </a:ext>
                </a:extLst>
              </a:tr>
              <a:tr h="287801">
                <a:tc>
                  <a:txBody>
                    <a:bodyPr/>
                    <a:lstStyle/>
                    <a:p>
                      <a:pPr algn="ctr"/>
                      <a:r>
                        <a:rPr lang="en-CA" sz="1200" kern="100">
                          <a:effectLst/>
                        </a:rPr>
                        <a:t>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100">
                          <a:effectLst/>
                        </a:rPr>
                        <a:t>location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313267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category</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7395492"/>
                  </a:ext>
                </a:extLst>
              </a:tr>
              <a:tr h="287801">
                <a:tc>
                  <a:txBody>
                    <a:bodyPr/>
                    <a:lstStyle/>
                    <a:p>
                      <a:pPr algn="ctr"/>
                      <a:r>
                        <a:rPr lang="en-CA" sz="1200" kern="100">
                          <a:effectLst/>
                        </a:rPr>
                        <a:t>4.</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100">
                          <a:effectLst/>
                        </a:rPr>
                        <a:t>date</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313267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dirty="0">
                          <a:effectLst/>
                        </a:rPr>
                        <a:t>category</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9035990"/>
                  </a:ext>
                </a:extLst>
              </a:tr>
              <a:tr h="287801">
                <a:tc>
                  <a:txBody>
                    <a:bodyPr/>
                    <a:lstStyle/>
                    <a:p>
                      <a:pPr algn="ctr"/>
                      <a:r>
                        <a:rPr lang="en-CA" sz="1200" kern="100">
                          <a:effectLst/>
                        </a:rPr>
                        <a:t>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0">
                          <a:effectLst/>
                        </a:rPr>
                        <a:t>tests_units                                  </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     </a:t>
                      </a:r>
                      <a:r>
                        <a:rPr lang="en-CA" sz="1050" kern="100">
                          <a:effectLst/>
                        </a:rPr>
                        <a:t>313267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dirty="0">
                          <a:effectLst/>
                        </a:rPr>
                        <a:t>category</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4979954"/>
                  </a:ext>
                </a:extLst>
              </a:tr>
            </a:tbl>
          </a:graphicData>
        </a:graphic>
      </p:graphicFrame>
      <p:graphicFrame>
        <p:nvGraphicFramePr>
          <p:cNvPr id="5" name="Table 4">
            <a:extLst>
              <a:ext uri="{FF2B5EF4-FFF2-40B4-BE49-F238E27FC236}">
                <a16:creationId xmlns:a16="http://schemas.microsoft.com/office/drawing/2014/main" id="{B828E3E9-3477-0690-9B9E-E610D78C5054}"/>
              </a:ext>
            </a:extLst>
          </p:cNvPr>
          <p:cNvGraphicFramePr>
            <a:graphicFrameLocks noGrp="1"/>
          </p:cNvGraphicFramePr>
          <p:nvPr>
            <p:extLst>
              <p:ext uri="{D42A27DB-BD31-4B8C-83A1-F6EECF244321}">
                <p14:modId xmlns:p14="http://schemas.microsoft.com/office/powerpoint/2010/main" val="2809021174"/>
              </p:ext>
            </p:extLst>
          </p:nvPr>
        </p:nvGraphicFramePr>
        <p:xfrm>
          <a:off x="3516923" y="3429000"/>
          <a:ext cx="7677785" cy="3200989"/>
        </p:xfrm>
        <a:graphic>
          <a:graphicData uri="http://schemas.openxmlformats.org/drawingml/2006/table">
            <a:tbl>
              <a:tblPr firstRow="1" firstCol="1" bandRow="1">
                <a:tableStyleId>{5C22544A-7EE6-4342-B048-85BDC9FD1C3A}</a:tableStyleId>
              </a:tblPr>
              <a:tblGrid>
                <a:gridCol w="1083922">
                  <a:extLst>
                    <a:ext uri="{9D8B030D-6E8A-4147-A177-3AD203B41FA5}">
                      <a16:colId xmlns:a16="http://schemas.microsoft.com/office/drawing/2014/main" val="2293999528"/>
                    </a:ext>
                  </a:extLst>
                </a:gridCol>
                <a:gridCol w="4030222">
                  <a:extLst>
                    <a:ext uri="{9D8B030D-6E8A-4147-A177-3AD203B41FA5}">
                      <a16:colId xmlns:a16="http://schemas.microsoft.com/office/drawing/2014/main" val="1023347565"/>
                    </a:ext>
                  </a:extLst>
                </a:gridCol>
                <a:gridCol w="1275251">
                  <a:extLst>
                    <a:ext uri="{9D8B030D-6E8A-4147-A177-3AD203B41FA5}">
                      <a16:colId xmlns:a16="http://schemas.microsoft.com/office/drawing/2014/main" val="1978240726"/>
                    </a:ext>
                  </a:extLst>
                </a:gridCol>
                <a:gridCol w="1288390">
                  <a:extLst>
                    <a:ext uri="{9D8B030D-6E8A-4147-A177-3AD203B41FA5}">
                      <a16:colId xmlns:a16="http://schemas.microsoft.com/office/drawing/2014/main" val="3085843319"/>
                    </a:ext>
                  </a:extLst>
                </a:gridCol>
              </a:tblGrid>
              <a:tr h="492459">
                <a:tc>
                  <a:txBody>
                    <a:bodyPr/>
                    <a:lstStyle/>
                    <a:p>
                      <a:pPr algn="ctr"/>
                      <a:r>
                        <a:rPr lang="en-CA" sz="1200" kern="100">
                          <a:effectLst/>
                        </a:rPr>
                        <a:t>S. no</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dirty="0">
                          <a:effectLst/>
                        </a:rPr>
                        <a:t>Column names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Non-null count</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DTypes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3316531"/>
                  </a:ext>
                </a:extLst>
              </a:tr>
              <a:tr h="246230">
                <a:tc>
                  <a:txBody>
                    <a:bodyPr/>
                    <a:lstStyle/>
                    <a:p>
                      <a:pPr algn="ctr"/>
                      <a:r>
                        <a:rPr lang="en-CA" sz="1200" kern="100">
                          <a:effectLst/>
                        </a:rPr>
                        <a:t>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population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277045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9646445"/>
                  </a:ext>
                </a:extLst>
              </a:tr>
              <a:tr h="246230">
                <a:tc>
                  <a:txBody>
                    <a:bodyPr/>
                    <a:lstStyle/>
                    <a:p>
                      <a:pPr algn="ctr"/>
                      <a:r>
                        <a:rPr lang="en-CA" sz="1200" kern="100">
                          <a:effectLst/>
                        </a:rPr>
                        <a:t>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total_cases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256295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4697936"/>
                  </a:ext>
                </a:extLst>
              </a:tr>
              <a:tr h="246230">
                <a:tc>
                  <a:txBody>
                    <a:bodyPr/>
                    <a:lstStyle/>
                    <a:p>
                      <a:pPr algn="ctr"/>
                      <a:r>
                        <a:rPr lang="en-CA" sz="1200" kern="100">
                          <a:effectLst/>
                        </a:rPr>
                        <a:t>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total_deaths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79387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5247244"/>
                  </a:ext>
                </a:extLst>
              </a:tr>
              <a:tr h="246230">
                <a:tc>
                  <a:txBody>
                    <a:bodyPr/>
                    <a:lstStyle/>
                    <a:p>
                      <a:pPr algn="ctr"/>
                      <a:r>
                        <a:rPr lang="en-CA" sz="1200" kern="100">
                          <a:effectLst/>
                        </a:rPr>
                        <a:t>4.</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total_tests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304385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2714633"/>
                  </a:ext>
                </a:extLst>
              </a:tr>
              <a:tr h="246230">
                <a:tc>
                  <a:txBody>
                    <a:bodyPr/>
                    <a:lstStyle/>
                    <a:p>
                      <a:pPr algn="ctr"/>
                      <a:r>
                        <a:rPr lang="en-CA" sz="1200" kern="100">
                          <a:effectLst/>
                        </a:rPr>
                        <a:t>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050" kern="100">
                          <a:effectLst/>
                        </a:rPr>
                        <a:t>     304385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8117591"/>
                  </a:ext>
                </a:extLst>
              </a:tr>
              <a:tr h="246230">
                <a:tc>
                  <a:txBody>
                    <a:bodyPr/>
                    <a:lstStyle/>
                    <a:p>
                      <a:pPr algn="ctr"/>
                      <a:r>
                        <a:rPr lang="en-CA" sz="1200" kern="100">
                          <a:effectLst/>
                        </a:rPr>
                        <a:t>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new_cases_per_million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303121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0420163"/>
                  </a:ext>
                </a:extLst>
              </a:tr>
              <a:tr h="246230">
                <a:tc>
                  <a:txBody>
                    <a:bodyPr/>
                    <a:lstStyle/>
                    <a:p>
                      <a:pPr algn="ctr"/>
                      <a:r>
                        <a:rPr lang="en-CA" sz="1200" kern="100">
                          <a:effectLst/>
                        </a:rPr>
                        <a:t>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new_cases_smoothed_per_million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75403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7595112"/>
                  </a:ext>
                </a:extLst>
              </a:tr>
              <a:tr h="246230">
                <a:tc>
                  <a:txBody>
                    <a:bodyPr/>
                    <a:lstStyle/>
                    <a:p>
                      <a:pPr algn="ctr"/>
                      <a:r>
                        <a:rPr lang="en-CA" sz="1200" kern="100">
                          <a:effectLst/>
                        </a:rPr>
                        <a:t>8.</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new_tests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79387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0714273"/>
                  </a:ext>
                </a:extLst>
              </a:tr>
              <a:tr h="246230">
                <a:tc>
                  <a:txBody>
                    <a:bodyPr/>
                    <a:lstStyle/>
                    <a:p>
                      <a:pPr algn="ctr"/>
                      <a:r>
                        <a:rPr lang="en-CA" sz="1200" kern="100">
                          <a:effectLst/>
                        </a:rPr>
                        <a:t>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new_tests_per_thousand</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75403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2984898"/>
                  </a:ext>
                </a:extLst>
              </a:tr>
              <a:tr h="246230">
                <a:tc>
                  <a:txBody>
                    <a:bodyPr/>
                    <a:lstStyle/>
                    <a:p>
                      <a:pPr algn="ctr"/>
                      <a:r>
                        <a:rPr lang="en-CA" sz="1200" kern="10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total_tests_per_thousand</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103965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a:effectLst/>
                        </a:rPr>
                        <a:t>numerical</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3406308"/>
                  </a:ext>
                </a:extLst>
              </a:tr>
              <a:tr h="246230">
                <a:tc>
                  <a:txBody>
                    <a:bodyPr/>
                    <a:lstStyle/>
                    <a:p>
                      <a:pPr algn="ctr"/>
                      <a:r>
                        <a:rPr lang="en-CA" sz="1200" kern="100">
                          <a:effectLst/>
                        </a:rPr>
                        <a:t>11.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CA" sz="1200" kern="100">
                          <a:effectLst/>
                        </a:rPr>
                        <a:t>new_tests_smoothed</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050" kern="100">
                          <a:effectLst/>
                        </a:rPr>
                        <a:t>103965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CA" sz="1200" kern="100" dirty="0">
                          <a:effectLst/>
                        </a:rPr>
                        <a:t>numerical</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6758364"/>
                  </a:ext>
                </a:extLst>
              </a:tr>
            </a:tbl>
          </a:graphicData>
        </a:graphic>
      </p:graphicFrame>
      <p:sp>
        <p:nvSpPr>
          <p:cNvPr id="6" name="TextBox 5">
            <a:extLst>
              <a:ext uri="{FF2B5EF4-FFF2-40B4-BE49-F238E27FC236}">
                <a16:creationId xmlns:a16="http://schemas.microsoft.com/office/drawing/2014/main" id="{8E454656-D629-671D-FE8F-76D752987991}"/>
              </a:ext>
            </a:extLst>
          </p:cNvPr>
          <p:cNvSpPr txBox="1"/>
          <p:nvPr/>
        </p:nvSpPr>
        <p:spPr>
          <a:xfrm>
            <a:off x="11150991" y="6488668"/>
            <a:ext cx="1041009" cy="369332"/>
          </a:xfrm>
          <a:prstGeom prst="rect">
            <a:avLst/>
          </a:prstGeom>
          <a:noFill/>
        </p:spPr>
        <p:txBody>
          <a:bodyPr wrap="square" rtlCol="0">
            <a:spAutoFit/>
          </a:bodyPr>
          <a:lstStyle/>
          <a:p>
            <a:r>
              <a:rPr lang="en-US" dirty="0" err="1"/>
              <a:t>cont</a:t>
            </a:r>
            <a:r>
              <a:rPr lang="en-US" dirty="0"/>
              <a:t>…</a:t>
            </a:r>
          </a:p>
        </p:txBody>
      </p:sp>
    </p:spTree>
    <p:extLst>
      <p:ext uri="{BB962C8B-B14F-4D97-AF65-F5344CB8AC3E}">
        <p14:creationId xmlns:p14="http://schemas.microsoft.com/office/powerpoint/2010/main" val="22956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7243-2678-BE1F-BFF4-19B7AE1E7328}"/>
              </a:ext>
            </a:extLst>
          </p:cNvPr>
          <p:cNvSpPr>
            <a:spLocks noGrp="1"/>
          </p:cNvSpPr>
          <p:nvPr>
            <p:ph type="title"/>
          </p:nvPr>
        </p:nvSpPr>
        <p:spPr>
          <a:xfrm>
            <a:off x="1090246" y="277837"/>
            <a:ext cx="9601200" cy="917917"/>
          </a:xfrm>
        </p:spPr>
        <p:txBody>
          <a:bodyPr/>
          <a:lstStyle/>
          <a:p>
            <a:r>
              <a:rPr lang="en-US" dirty="0"/>
              <a:t>Statistical Description of the Dataset</a:t>
            </a:r>
          </a:p>
        </p:txBody>
      </p:sp>
      <p:graphicFrame>
        <p:nvGraphicFramePr>
          <p:cNvPr id="11" name="Table 10">
            <a:extLst>
              <a:ext uri="{FF2B5EF4-FFF2-40B4-BE49-F238E27FC236}">
                <a16:creationId xmlns:a16="http://schemas.microsoft.com/office/drawing/2014/main" id="{062993E7-F152-890E-1867-BE8686292E55}"/>
              </a:ext>
            </a:extLst>
          </p:cNvPr>
          <p:cNvGraphicFramePr>
            <a:graphicFrameLocks noGrp="1"/>
          </p:cNvGraphicFramePr>
          <p:nvPr>
            <p:extLst>
              <p:ext uri="{D42A27DB-BD31-4B8C-83A1-F6EECF244321}">
                <p14:modId xmlns:p14="http://schemas.microsoft.com/office/powerpoint/2010/main" val="3255958403"/>
              </p:ext>
            </p:extLst>
          </p:nvPr>
        </p:nvGraphicFramePr>
        <p:xfrm>
          <a:off x="893298" y="947292"/>
          <a:ext cx="11101755" cy="5632871"/>
        </p:xfrm>
        <a:graphic>
          <a:graphicData uri="http://schemas.openxmlformats.org/drawingml/2006/table">
            <a:tbl>
              <a:tblPr firstRow="1" firstCol="1" bandRow="1">
                <a:tableStyleId>{5C22544A-7EE6-4342-B048-85BDC9FD1C3A}</a:tableStyleId>
              </a:tblPr>
              <a:tblGrid>
                <a:gridCol w="3397348">
                  <a:extLst>
                    <a:ext uri="{9D8B030D-6E8A-4147-A177-3AD203B41FA5}">
                      <a16:colId xmlns:a16="http://schemas.microsoft.com/office/drawing/2014/main" val="763410533"/>
                    </a:ext>
                  </a:extLst>
                </a:gridCol>
                <a:gridCol w="567697">
                  <a:extLst>
                    <a:ext uri="{9D8B030D-6E8A-4147-A177-3AD203B41FA5}">
                      <a16:colId xmlns:a16="http://schemas.microsoft.com/office/drawing/2014/main" val="2762097867"/>
                    </a:ext>
                  </a:extLst>
                </a:gridCol>
                <a:gridCol w="1005945">
                  <a:extLst>
                    <a:ext uri="{9D8B030D-6E8A-4147-A177-3AD203B41FA5}">
                      <a16:colId xmlns:a16="http://schemas.microsoft.com/office/drawing/2014/main" val="3570813245"/>
                    </a:ext>
                  </a:extLst>
                </a:gridCol>
                <a:gridCol w="501574">
                  <a:extLst>
                    <a:ext uri="{9D8B030D-6E8A-4147-A177-3AD203B41FA5}">
                      <a16:colId xmlns:a16="http://schemas.microsoft.com/office/drawing/2014/main" val="3405361251"/>
                    </a:ext>
                  </a:extLst>
                </a:gridCol>
                <a:gridCol w="796179">
                  <a:extLst>
                    <a:ext uri="{9D8B030D-6E8A-4147-A177-3AD203B41FA5}">
                      <a16:colId xmlns:a16="http://schemas.microsoft.com/office/drawing/2014/main" val="456334001"/>
                    </a:ext>
                  </a:extLst>
                </a:gridCol>
                <a:gridCol w="767278">
                  <a:extLst>
                    <a:ext uri="{9D8B030D-6E8A-4147-A177-3AD203B41FA5}">
                      <a16:colId xmlns:a16="http://schemas.microsoft.com/office/drawing/2014/main" val="3732446376"/>
                    </a:ext>
                  </a:extLst>
                </a:gridCol>
                <a:gridCol w="866101">
                  <a:extLst>
                    <a:ext uri="{9D8B030D-6E8A-4147-A177-3AD203B41FA5}">
                      <a16:colId xmlns:a16="http://schemas.microsoft.com/office/drawing/2014/main" val="2484357816"/>
                    </a:ext>
                  </a:extLst>
                </a:gridCol>
                <a:gridCol w="952805">
                  <a:extLst>
                    <a:ext uri="{9D8B030D-6E8A-4147-A177-3AD203B41FA5}">
                      <a16:colId xmlns:a16="http://schemas.microsoft.com/office/drawing/2014/main" val="3593482301"/>
                    </a:ext>
                  </a:extLst>
                </a:gridCol>
                <a:gridCol w="2246828">
                  <a:extLst>
                    <a:ext uri="{9D8B030D-6E8A-4147-A177-3AD203B41FA5}">
                      <a16:colId xmlns:a16="http://schemas.microsoft.com/office/drawing/2014/main" val="2296308626"/>
                    </a:ext>
                  </a:extLst>
                </a:gridCol>
              </a:tblGrid>
              <a:tr h="442416">
                <a:tc>
                  <a:txBody>
                    <a:bodyPr/>
                    <a:lstStyle/>
                    <a:p>
                      <a:endParaRPr lang="en-CA"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mean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std</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min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50%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75%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max</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spcAft>
                          <a:spcPts val="0"/>
                        </a:spcAft>
                        <a:tabLst>
                          <a:tab pos="253365" algn="ctr"/>
                          <a:tab pos="914400" algn="l"/>
                        </a:tabLst>
                      </a:pPr>
                      <a:r>
                        <a:rPr lang="en-US" sz="750" kern="0">
                          <a:effectLst/>
                        </a:rPr>
                        <a:t>De	Description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4900486"/>
                  </a:ext>
                </a:extLst>
              </a:tr>
              <a:tr h="514187">
                <a:tc>
                  <a:txBody>
                    <a:bodyPr/>
                    <a:lstStyle/>
                    <a:p>
                      <a:pPr algn="just">
                        <a:lnSpc>
                          <a:spcPct val="200000"/>
                        </a:lnSpc>
                      </a:pPr>
                      <a:r>
                        <a:rPr lang="en-US" sz="1600" b="0" kern="0" dirty="0" err="1">
                          <a:effectLst/>
                        </a:rPr>
                        <a:t>total_cases</a:t>
                      </a:r>
                      <a:endParaRPr lang="en-CA" sz="36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5813693.1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36255067.6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6607.0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62627.0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647602.0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766894311.0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r>
                        <a:rPr lang="en-US" sz="750" kern="0">
                          <a:effectLst/>
                        </a:rPr>
                        <a:t>total number of covid 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0176208"/>
                  </a:ext>
                </a:extLst>
              </a:tr>
              <a:tr h="329053">
                <a:tc>
                  <a:txBody>
                    <a:bodyPr/>
                    <a:lstStyle/>
                    <a:p>
                      <a:pPr algn="just">
                        <a:lnSpc>
                          <a:spcPct val="200000"/>
                        </a:lnSpc>
                      </a:pPr>
                      <a:r>
                        <a:rPr lang="en-US" sz="1600" kern="0" dirty="0" err="1">
                          <a:effectLst/>
                        </a:rPr>
                        <a:t>new_cases</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10679.3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102719.6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16.0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516.0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7460817.0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number of new 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5274304"/>
                  </a:ext>
                </a:extLst>
              </a:tr>
              <a:tr h="329053">
                <a:tc>
                  <a:txBody>
                    <a:bodyPr/>
                    <a:lstStyle/>
                    <a:p>
                      <a:pPr algn="just">
                        <a:lnSpc>
                          <a:spcPct val="200000"/>
                        </a:lnSpc>
                      </a:pPr>
                      <a:r>
                        <a:rPr lang="en-US" sz="1600" kern="0" dirty="0" err="1">
                          <a:effectLst/>
                        </a:rPr>
                        <a:t>new_cases_smoothed</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10722.1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99962.9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37.1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625.6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6410666.9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average value of daily count</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650773"/>
                  </a:ext>
                </a:extLst>
              </a:tr>
              <a:tr h="329053">
                <a:tc>
                  <a:txBody>
                    <a:bodyPr/>
                    <a:lstStyle/>
                    <a:p>
                      <a:pPr algn="just">
                        <a:lnSpc>
                          <a:spcPct val="200000"/>
                        </a:lnSpc>
                      </a:pPr>
                      <a:r>
                        <a:rPr lang="en-US" sz="1600" kern="0" dirty="0" err="1">
                          <a:effectLst/>
                        </a:rPr>
                        <a:t>total_deaths</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80886.6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417669.6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dirty="0">
                          <a:effectLst/>
                        </a:rPr>
                        <a:t>1.0</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122.0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1237.0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10711.0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6935876.0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number of total 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2283786"/>
                  </a:ext>
                </a:extLst>
              </a:tr>
              <a:tr h="329053">
                <a:tc>
                  <a:txBody>
                    <a:bodyPr/>
                    <a:lstStyle/>
                    <a:p>
                      <a:pPr algn="just">
                        <a:lnSpc>
                          <a:spcPct val="200000"/>
                        </a:lnSpc>
                      </a:pPr>
                      <a:r>
                        <a:rPr lang="en-US" sz="1600" kern="0" dirty="0" err="1">
                          <a:effectLst/>
                        </a:rPr>
                        <a:t>new_deaths</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95.2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599.1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20027.0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tabLst>
                          <a:tab pos="771525" algn="l"/>
                        </a:tabLst>
                      </a:pPr>
                      <a:r>
                        <a:rPr lang="en-US" sz="750" kern="0">
                          <a:effectLst/>
                        </a:rPr>
                        <a:t>daily count of 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7083228"/>
                  </a:ext>
                </a:extLst>
              </a:tr>
              <a:tr h="329053">
                <a:tc>
                  <a:txBody>
                    <a:bodyPr/>
                    <a:lstStyle/>
                    <a:p>
                      <a:pPr algn="just">
                        <a:lnSpc>
                          <a:spcPct val="200000"/>
                        </a:lnSpc>
                      </a:pPr>
                      <a:r>
                        <a:rPr lang="en-US" sz="1600" kern="0" dirty="0" err="1">
                          <a:effectLst/>
                        </a:rPr>
                        <a:t>new_deaths_smoothed</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95.6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dirty="0">
                          <a:effectLst/>
                        </a:rPr>
                        <a:t>589.7</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14677.9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average of daily count of 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1727534"/>
                  </a:ext>
                </a:extLst>
              </a:tr>
              <a:tr h="329053">
                <a:tc>
                  <a:txBody>
                    <a:bodyPr/>
                    <a:lstStyle/>
                    <a:p>
                      <a:pPr algn="just">
                        <a:lnSpc>
                          <a:spcPct val="200000"/>
                        </a:lnSpc>
                      </a:pPr>
                      <a:r>
                        <a:rPr lang="en-US" sz="1600" kern="0" dirty="0" err="1">
                          <a:effectLst/>
                        </a:rPr>
                        <a:t>total_cases_per_million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88706.4</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139152.2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2064.9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21312.0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109074.3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737554.5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number of total cases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130797"/>
                  </a:ext>
                </a:extLst>
              </a:tr>
              <a:tr h="446852">
                <a:tc>
                  <a:txBody>
                    <a:bodyPr/>
                    <a:lstStyle/>
                    <a:p>
                      <a:pPr algn="just">
                        <a:lnSpc>
                          <a:spcPct val="200000"/>
                        </a:lnSpc>
                      </a:pPr>
                      <a:r>
                        <a:rPr lang="en-US" sz="1600" kern="0" dirty="0" err="1">
                          <a:effectLst/>
                        </a:rPr>
                        <a:t>new_cases_per_million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161.1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1124.2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67.7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228872.0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tabLst>
                          <a:tab pos="1393190" algn="r"/>
                        </a:tabLst>
                      </a:pPr>
                      <a:r>
                        <a:rPr lang="en-US" sz="750" kern="0">
                          <a:effectLst/>
                        </a:rPr>
                        <a:t>dfhf	number of new cases per million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4716429"/>
                  </a:ext>
                </a:extLst>
              </a:tr>
              <a:tr h="329053">
                <a:tc>
                  <a:txBody>
                    <a:bodyPr/>
                    <a:lstStyle/>
                    <a:p>
                      <a:pPr algn="just">
                        <a:lnSpc>
                          <a:spcPct val="200000"/>
                        </a:lnSpc>
                      </a:pPr>
                      <a:r>
                        <a:rPr lang="en-US" sz="1600" kern="0" dirty="0" err="1">
                          <a:effectLst/>
                        </a:rPr>
                        <a:t>new_cases_smoothed_per_million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161.8</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632.9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10.5</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102.3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37241.8</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pPr>
                      <a:r>
                        <a:rPr lang="en-US" sz="750" kern="0">
                          <a:effectLst/>
                        </a:rPr>
                        <a:t>averaged # new cases per million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7472557"/>
                  </a:ext>
                </a:extLst>
              </a:tr>
              <a:tr h="468370">
                <a:tc>
                  <a:txBody>
                    <a:bodyPr/>
                    <a:lstStyle/>
                    <a:p>
                      <a:pPr algn="just">
                        <a:lnSpc>
                          <a:spcPct val="200000"/>
                        </a:lnSpc>
                      </a:pPr>
                      <a:r>
                        <a:rPr lang="en-US" sz="1600" kern="0" dirty="0" err="1">
                          <a:effectLst/>
                        </a:rPr>
                        <a:t>total_deaths_per_million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814.3</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1056.2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51.1</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339.8</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1248.2</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6477.6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tabLst>
                          <a:tab pos="437515" algn="ctr"/>
                        </a:tabLst>
                      </a:pPr>
                      <a:r>
                        <a:rPr lang="en-US" sz="750" kern="0">
                          <a:effectLst/>
                        </a:rPr>
                        <a:t>nu	number of total deaths per million</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3354987"/>
                  </a:ext>
                </a:extLst>
              </a:tr>
              <a:tr h="329053">
                <a:tc>
                  <a:txBody>
                    <a:bodyPr/>
                    <a:lstStyle/>
                    <a:p>
                      <a:pPr algn="just">
                        <a:lnSpc>
                          <a:spcPct val="200000"/>
                        </a:lnSpc>
                      </a:pPr>
                      <a:r>
                        <a:rPr lang="en-US" sz="1600" kern="0" dirty="0" err="1">
                          <a:effectLst/>
                        </a:rPr>
                        <a:t>new_deaths_per_million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4.7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0.4</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603.7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tabLst>
                          <a:tab pos="819150" algn="l"/>
                        </a:tabLst>
                      </a:pPr>
                      <a:r>
                        <a:rPr lang="en-US" sz="750" kern="0">
                          <a:effectLst/>
                        </a:rPr>
                        <a:t>daily count of deaths</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8274561"/>
                  </a:ext>
                </a:extLst>
              </a:tr>
              <a:tr h="329053">
                <a:tc>
                  <a:txBody>
                    <a:bodyPr/>
                    <a:lstStyle/>
                    <a:p>
                      <a:pPr algn="just">
                        <a:lnSpc>
                          <a:spcPct val="200000"/>
                        </a:lnSpc>
                      </a:pPr>
                      <a:r>
                        <a:rPr lang="en-US" sz="1600" kern="0" dirty="0" err="1">
                          <a:effectLst/>
                        </a:rPr>
                        <a:t>new_deaths_smoothed_per_million</a:t>
                      </a:r>
                      <a:endParaRPr lang="en-CA" sz="3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2.9</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0.0</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0.7</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200000"/>
                        </a:lnSpc>
                      </a:pPr>
                      <a:r>
                        <a:rPr lang="en-US" sz="750" kern="0">
                          <a:effectLst/>
                        </a:rPr>
                        <a:t>148.6</a:t>
                      </a:r>
                      <a:endParaRPr lang="en-CA"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200000"/>
                        </a:lnSpc>
                        <a:tabLst>
                          <a:tab pos="858520" algn="l"/>
                        </a:tabLst>
                      </a:pPr>
                      <a:r>
                        <a:rPr lang="en-US" sz="750" kern="0" dirty="0">
                          <a:effectLst/>
                        </a:rPr>
                        <a:t>daily count of deaths per million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533234"/>
                  </a:ext>
                </a:extLst>
              </a:tr>
            </a:tbl>
          </a:graphicData>
        </a:graphic>
      </p:graphicFrame>
      <p:sp>
        <p:nvSpPr>
          <p:cNvPr id="12" name="TextBox 11">
            <a:extLst>
              <a:ext uri="{FF2B5EF4-FFF2-40B4-BE49-F238E27FC236}">
                <a16:creationId xmlns:a16="http://schemas.microsoft.com/office/drawing/2014/main" id="{1745F231-10A7-581D-DC40-BE0B9ACA2430}"/>
              </a:ext>
            </a:extLst>
          </p:cNvPr>
          <p:cNvSpPr txBox="1"/>
          <p:nvPr/>
        </p:nvSpPr>
        <p:spPr>
          <a:xfrm>
            <a:off x="10954044" y="6548511"/>
            <a:ext cx="1041009" cy="369332"/>
          </a:xfrm>
          <a:prstGeom prst="rect">
            <a:avLst/>
          </a:prstGeom>
          <a:noFill/>
        </p:spPr>
        <p:txBody>
          <a:bodyPr wrap="square" rtlCol="0">
            <a:spAutoFit/>
          </a:bodyPr>
          <a:lstStyle/>
          <a:p>
            <a:r>
              <a:rPr lang="en-US" dirty="0" err="1"/>
              <a:t>cont</a:t>
            </a:r>
            <a:r>
              <a:rPr lang="en-US" dirty="0"/>
              <a:t>…</a:t>
            </a:r>
          </a:p>
        </p:txBody>
      </p:sp>
    </p:spTree>
    <p:extLst>
      <p:ext uri="{BB962C8B-B14F-4D97-AF65-F5344CB8AC3E}">
        <p14:creationId xmlns:p14="http://schemas.microsoft.com/office/powerpoint/2010/main" val="418492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F8C4-5934-4B6E-8DCA-C3762C5DDB99}"/>
              </a:ext>
            </a:extLst>
          </p:cNvPr>
          <p:cNvSpPr>
            <a:spLocks noGrp="1"/>
          </p:cNvSpPr>
          <p:nvPr>
            <p:ph type="title"/>
          </p:nvPr>
        </p:nvSpPr>
        <p:spPr>
          <a:xfrm>
            <a:off x="1295400" y="348175"/>
            <a:ext cx="9601200" cy="903849"/>
          </a:xfrm>
        </p:spPr>
        <p:txBody>
          <a:bodyPr/>
          <a:lstStyle/>
          <a:p>
            <a:r>
              <a:rPr lang="en-US" dirty="0"/>
              <a:t>Literature Review :</a:t>
            </a:r>
          </a:p>
        </p:txBody>
      </p:sp>
      <p:sp>
        <p:nvSpPr>
          <p:cNvPr id="3" name="Content Placeholder 2">
            <a:extLst>
              <a:ext uri="{FF2B5EF4-FFF2-40B4-BE49-F238E27FC236}">
                <a16:creationId xmlns:a16="http://schemas.microsoft.com/office/drawing/2014/main" id="{33736C33-703D-E12B-9871-FD76A654DBF3}"/>
              </a:ext>
            </a:extLst>
          </p:cNvPr>
          <p:cNvSpPr>
            <a:spLocks noGrp="1"/>
          </p:cNvSpPr>
          <p:nvPr>
            <p:ph idx="1"/>
          </p:nvPr>
        </p:nvSpPr>
        <p:spPr>
          <a:xfrm>
            <a:off x="1219200" y="1589649"/>
            <a:ext cx="10972800" cy="5092505"/>
          </a:xfrm>
        </p:spPr>
        <p:txBody>
          <a:bodyPr>
            <a:normAutofit/>
          </a:bodyPr>
          <a:lstStyle/>
          <a:p>
            <a:r>
              <a:rPr lang="en-CA" sz="2200" b="1" kern="100" dirty="0">
                <a:effectLst/>
                <a:latin typeface="Times New Roman" panose="02020603050405020304" pitchFamily="18" charset="0"/>
                <a:ea typeface="Calibri" panose="020F0502020204030204" pitchFamily="34" charset="0"/>
                <a:cs typeface="Times New Roman" panose="02020603050405020304" pitchFamily="18" charset="0"/>
              </a:rPr>
              <a:t>COVID-19 Case and Mortality Patterns</a:t>
            </a:r>
            <a:endParaRPr lang="en-CA" sz="2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2200" b="1" dirty="0">
                <a:effectLst/>
                <a:latin typeface="Times New Roman" panose="02020603050405020304" pitchFamily="18" charset="0"/>
                <a:ea typeface="Calibri" panose="020F0502020204030204" pitchFamily="34" charset="0"/>
              </a:rPr>
              <a:t>COVID-19 Testing and Positivity Rates</a:t>
            </a:r>
          </a:p>
          <a:p>
            <a:r>
              <a:rPr lang="en-CA" sz="2200" b="1" dirty="0">
                <a:effectLst/>
                <a:latin typeface="Times New Roman" panose="02020603050405020304" pitchFamily="18" charset="0"/>
                <a:ea typeface="Calibri" panose="020F0502020204030204" pitchFamily="34" charset="0"/>
              </a:rPr>
              <a:t>COVID-19 Vaccination Efforts and Success</a:t>
            </a:r>
            <a:r>
              <a:rPr lang="en-CA" sz="2600" dirty="0">
                <a:effectLst/>
              </a:rPr>
              <a:t> </a:t>
            </a:r>
          </a:p>
          <a:p>
            <a:r>
              <a:rPr lang="en-CA" sz="2200" b="1" dirty="0">
                <a:effectLst/>
                <a:latin typeface="Times New Roman" panose="02020603050405020304" pitchFamily="18" charset="0"/>
                <a:ea typeface="Calibri" panose="020F0502020204030204" pitchFamily="34" charset="0"/>
              </a:rPr>
              <a:t>Socio-Demographic and Healthcare Factors</a:t>
            </a:r>
            <a:r>
              <a:rPr lang="en-CA" sz="2600" dirty="0">
                <a:effectLst/>
              </a:rPr>
              <a:t> </a:t>
            </a:r>
            <a:endParaRPr lang="en-CA" sz="2600" dirty="0"/>
          </a:p>
          <a:p>
            <a:r>
              <a:rPr lang="en-CA" sz="2200" b="1" dirty="0">
                <a:effectLst/>
                <a:latin typeface="Times New Roman" panose="02020603050405020304" pitchFamily="18" charset="0"/>
                <a:ea typeface="Calibri" panose="020F0502020204030204" pitchFamily="34" charset="0"/>
              </a:rPr>
              <a:t>Excess Mortality Analysis</a:t>
            </a:r>
            <a:r>
              <a:rPr lang="en-CA" sz="2600" dirty="0">
                <a:effectLst/>
              </a:rPr>
              <a:t> </a:t>
            </a:r>
          </a:p>
          <a:p>
            <a:r>
              <a:rPr lang="en-CA" sz="2200" b="1" dirty="0">
                <a:effectLst/>
                <a:latin typeface="Times New Roman" panose="02020603050405020304" pitchFamily="18" charset="0"/>
                <a:ea typeface="Calibri" panose="020F0502020204030204" pitchFamily="34" charset="0"/>
              </a:rPr>
              <a:t>Predicting Future Trends in COVID-19 Deaths Based on Vaccination Rates and Success</a:t>
            </a:r>
            <a:r>
              <a:rPr lang="en-CA" sz="2600" dirty="0">
                <a:effectLst/>
              </a:rPr>
              <a:t> </a:t>
            </a:r>
            <a:endParaRPr lang="en-US" sz="2600" dirty="0">
              <a:effectLst/>
            </a:endParaRPr>
          </a:p>
          <a:p>
            <a:pPr marL="0" indent="0">
              <a:buNone/>
            </a:pPr>
            <a:endParaRPr lang="en-US" sz="2600" dirty="0"/>
          </a:p>
          <a:p>
            <a:pPr marL="0" indent="0">
              <a:buNone/>
            </a:pPr>
            <a:endParaRPr lang="en-US" dirty="0"/>
          </a:p>
          <a:p>
            <a:pPr marL="0" indent="0">
              <a:buNone/>
            </a:pPr>
            <a:r>
              <a:rPr lang="en-CA" dirty="0"/>
              <a:t>and research question perspective…</a:t>
            </a:r>
          </a:p>
        </p:txBody>
      </p:sp>
    </p:spTree>
    <p:extLst>
      <p:ext uri="{BB962C8B-B14F-4D97-AF65-F5344CB8AC3E}">
        <p14:creationId xmlns:p14="http://schemas.microsoft.com/office/powerpoint/2010/main" val="323486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38" name="Group 413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13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14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142" name="Rectangle 4141">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808314343">
            <a:extLst>
              <a:ext uri="{FF2B5EF4-FFF2-40B4-BE49-F238E27FC236}">
                <a16:creationId xmlns:a16="http://schemas.microsoft.com/office/drawing/2014/main" id="{D8F48B95-F86D-9397-C4C2-55A41917B9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8478" y="379856"/>
            <a:ext cx="6085582" cy="6098287"/>
          </a:xfrm>
          <a:prstGeom prst="rect">
            <a:avLst/>
          </a:prstGeom>
          <a:noFill/>
          <a:extLst>
            <a:ext uri="{909E8E84-426E-40DD-AFC4-6F175D3DCCD1}">
              <a14:hiddenFill xmlns:a14="http://schemas.microsoft.com/office/drawing/2010/main">
                <a:solidFill>
                  <a:srgbClr val="FFFFFF"/>
                </a:solidFill>
              </a14:hiddenFill>
            </a:ext>
          </a:extLst>
        </p:spPr>
      </p:pic>
      <p:sp>
        <p:nvSpPr>
          <p:cNvPr id="4144"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4264B4A-F893-89B6-5F46-3F480F999689}"/>
              </a:ext>
            </a:extLst>
          </p:cNvPr>
          <p:cNvSpPr>
            <a:spLocks noGrp="1"/>
          </p:cNvSpPr>
          <p:nvPr>
            <p:ph type="title"/>
          </p:nvPr>
        </p:nvSpPr>
        <p:spPr>
          <a:xfrm>
            <a:off x="8401651" y="445593"/>
            <a:ext cx="3622334" cy="3172672"/>
          </a:xfrm>
        </p:spPr>
        <p:txBody>
          <a:bodyPr vert="horz" lIns="91440" tIns="45720" rIns="91440" bIns="45720" rtlCol="0" anchor="b">
            <a:normAutofit/>
          </a:bodyPr>
          <a:lstStyle/>
          <a:p>
            <a:pPr>
              <a:lnSpc>
                <a:spcPct val="200000"/>
              </a:lnSpc>
            </a:pPr>
            <a:r>
              <a:rPr lang="en-US" sz="3400" b="1" cap="all" dirty="0"/>
              <a:t>Data Analysis Methodology</a:t>
            </a:r>
          </a:p>
        </p:txBody>
      </p:sp>
      <p:pic>
        <p:nvPicPr>
          <p:cNvPr id="4102" name="Picture 6" descr="Work From Home Reaction GIF by Joan Kamberaj">
            <a:extLst>
              <a:ext uri="{FF2B5EF4-FFF2-40B4-BE49-F238E27FC236}">
                <a16:creationId xmlns:a16="http://schemas.microsoft.com/office/drawing/2014/main" id="{77F2DB99-64E2-C733-C7E3-57752BCE6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818" y="5172348"/>
            <a:ext cx="1845272" cy="155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898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158</TotalTime>
  <Words>1522</Words>
  <Application>Microsoft Macintosh PowerPoint</Application>
  <PresentationFormat>Widescreen</PresentationFormat>
  <Paragraphs>344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Franklin Gothic Book</vt:lpstr>
      <vt:lpstr>Lucida Blackletter</vt:lpstr>
      <vt:lpstr>Source Sans Pro</vt:lpstr>
      <vt:lpstr>Times New Roman</vt:lpstr>
      <vt:lpstr>Tiro Bangla</vt:lpstr>
      <vt:lpstr>Crop</vt:lpstr>
      <vt:lpstr>Capstone  Project Report </vt:lpstr>
      <vt:lpstr>PowerPoint Presentation</vt:lpstr>
      <vt:lpstr>Abstract :</vt:lpstr>
      <vt:lpstr>Research Questions :</vt:lpstr>
      <vt:lpstr>Introduction to Dataset :</vt:lpstr>
      <vt:lpstr>Data Dictionary :</vt:lpstr>
      <vt:lpstr>Statistical Description of the Dataset</vt:lpstr>
      <vt:lpstr>Literature Review :</vt:lpstr>
      <vt:lpstr>Data Analysis Methodology</vt:lpstr>
      <vt:lpstr>PowerPoint Presentation</vt:lpstr>
      <vt:lpstr>PowerPoint Presentation</vt:lpstr>
      <vt:lpstr>Data Preprocessing :</vt:lpstr>
      <vt:lpstr>Data Standardization :</vt:lpstr>
      <vt:lpstr>PowerPoint Presentation</vt:lpstr>
      <vt:lpstr>PowerPoint Presentation</vt:lpstr>
      <vt:lpstr>Inferences : </vt:lpstr>
      <vt:lpstr>The table representing the total death count all around the globe</vt:lpstr>
      <vt:lpstr>PowerPoint Presentation</vt:lpstr>
      <vt:lpstr>PowerPoint Presentation</vt:lpstr>
      <vt:lpstr>PowerPoint Presentation</vt:lpstr>
      <vt:lpstr>PowerPoint Presentation</vt:lpstr>
      <vt:lpstr>PowerPoint Presentation</vt:lpstr>
      <vt:lpstr>Conclusion and Recommendation :</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dc:title>
  <dc:creator>Samanta Rana</dc:creator>
  <cp:lastModifiedBy>Samanta Rana</cp:lastModifiedBy>
  <cp:revision>2</cp:revision>
  <dcterms:created xsi:type="dcterms:W3CDTF">2023-08-09T11:38:49Z</dcterms:created>
  <dcterms:modified xsi:type="dcterms:W3CDTF">2023-08-09T14:17:01Z</dcterms:modified>
</cp:coreProperties>
</file>